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10" r:id="rId2"/>
    <p:sldMasterId id="2147483722" r:id="rId3"/>
    <p:sldMasterId id="2147483736" r:id="rId4"/>
    <p:sldMasterId id="2147483750" r:id="rId5"/>
    <p:sldMasterId id="2147483767" r:id="rId6"/>
  </p:sldMasterIdLst>
  <p:notesMasterIdLst>
    <p:notesMasterId r:id="rId45"/>
  </p:notesMasterIdLst>
  <p:handoutMasterIdLst>
    <p:handoutMasterId r:id="rId46"/>
  </p:handoutMasterIdLst>
  <p:sldIdLst>
    <p:sldId id="450" r:id="rId7"/>
    <p:sldId id="479" r:id="rId8"/>
    <p:sldId id="480" r:id="rId9"/>
    <p:sldId id="476" r:id="rId10"/>
    <p:sldId id="492" r:id="rId11"/>
    <p:sldId id="482" r:id="rId12"/>
    <p:sldId id="500" r:id="rId13"/>
    <p:sldId id="501" r:id="rId14"/>
    <p:sldId id="498" r:id="rId15"/>
    <p:sldId id="392" r:id="rId16"/>
    <p:sldId id="557" r:id="rId17"/>
    <p:sldId id="494" r:id="rId18"/>
    <p:sldId id="496" r:id="rId19"/>
    <p:sldId id="495" r:id="rId20"/>
    <p:sldId id="558" r:id="rId21"/>
    <p:sldId id="262" r:id="rId22"/>
    <p:sldId id="491" r:id="rId23"/>
    <p:sldId id="531" r:id="rId24"/>
    <p:sldId id="532" r:id="rId25"/>
    <p:sldId id="534" r:id="rId26"/>
    <p:sldId id="533" r:id="rId27"/>
    <p:sldId id="526" r:id="rId28"/>
    <p:sldId id="464" r:id="rId29"/>
    <p:sldId id="483" r:id="rId30"/>
    <p:sldId id="420" r:id="rId31"/>
    <p:sldId id="310" r:id="rId32"/>
    <p:sldId id="535" r:id="rId33"/>
    <p:sldId id="469" r:id="rId34"/>
    <p:sldId id="446" r:id="rId35"/>
    <p:sldId id="536" r:id="rId36"/>
    <p:sldId id="387" r:id="rId37"/>
    <p:sldId id="465" r:id="rId38"/>
    <p:sldId id="488" r:id="rId39"/>
    <p:sldId id="530" r:id="rId40"/>
    <p:sldId id="487" r:id="rId41"/>
    <p:sldId id="485" r:id="rId42"/>
    <p:sldId id="486" r:id="rId43"/>
    <p:sldId id="547" r:id="rId44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94">
          <p15:clr>
            <a:srgbClr val="A4A3A4"/>
          </p15:clr>
        </p15:guide>
        <p15:guide id="2" pos="56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307F"/>
    <a:srgbClr val="00407A"/>
    <a:srgbClr val="FFDE44"/>
    <a:srgbClr val="FFEDBF"/>
    <a:srgbClr val="116E8A"/>
    <a:srgbClr val="1D8DB0"/>
    <a:srgbClr val="147694"/>
    <a:srgbClr val="177E9D"/>
    <a:srgbClr val="86B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71" autoAdjust="0"/>
    <p:restoredTop sz="90417" autoAdjust="0"/>
  </p:normalViewPr>
  <p:slideViewPr>
    <p:cSldViewPr snapToObjects="1" showGuides="1">
      <p:cViewPr varScale="1">
        <p:scale>
          <a:sx n="93" d="100"/>
          <a:sy n="93" d="100"/>
        </p:scale>
        <p:origin x="1095" y="48"/>
      </p:cViewPr>
      <p:guideLst>
        <p:guide orient="horz" pos="3294"/>
        <p:guide pos="56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73" d="100"/>
          <a:sy n="73" d="100"/>
        </p:scale>
        <p:origin x="-2028" y="-9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024111-F86C-41C9-A1CC-427022BE03D4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83186A65-333D-4975-B8E9-24B92DE2129A}">
      <dgm:prSet phldrT="[Tekst]" custT="1"/>
      <dgm:spPr>
        <a:xfrm>
          <a:off x="8408" y="0"/>
          <a:ext cx="2513316" cy="1280872"/>
        </a:xfrm>
        <a:prstGeom prst="roundRect">
          <a:avLst>
            <a:gd name="adj" fmla="val 10000"/>
          </a:avLst>
        </a:prstGeom>
        <a:solidFill>
          <a:srgbClr val="E7E6E6">
            <a:lumMod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nl-NL" sz="24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MEMs</a:t>
          </a:r>
          <a:r>
            <a:rPr lang="nl-NL" sz="24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sensoren</a:t>
          </a:r>
        </a:p>
        <a:p>
          <a:r>
            <a:rPr lang="nl-NL" sz="24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klein, nauwkeurig, energie efficiënt </a:t>
          </a:r>
        </a:p>
      </dgm:t>
    </dgm:pt>
    <dgm:pt modelId="{99DD691E-216E-4C1A-A1B3-83F1C6BCB028}" type="parTrans" cxnId="{F80846BE-FF9A-4B41-8ED3-7B02C9F861CB}">
      <dgm:prSet/>
      <dgm:spPr/>
      <dgm:t>
        <a:bodyPr/>
        <a:lstStyle/>
        <a:p>
          <a:endParaRPr lang="nl-NL" sz="2400"/>
        </a:p>
      </dgm:t>
    </dgm:pt>
    <dgm:pt modelId="{B0BC9339-B6A9-4C21-A5F9-5D7D28B4E2A3}" type="sibTrans" cxnId="{F80846BE-FF9A-4B41-8ED3-7B02C9F861CB}">
      <dgm:prSet custT="1"/>
      <dgm:spPr>
        <a:xfrm>
          <a:off x="2773056" y="328785"/>
          <a:ext cx="532823" cy="623302"/>
        </a:xfrm>
        <a:prstGeom prst="rightArrow">
          <a:avLst>
            <a:gd name="adj1" fmla="val 60000"/>
            <a:gd name="adj2" fmla="val 50000"/>
          </a:avLst>
        </a:prstGeom>
        <a:solidFill>
          <a:srgbClr val="E7E6E6">
            <a:lumMod val="50000"/>
          </a:srgbClr>
        </a:solidFill>
        <a:ln>
          <a:noFill/>
        </a:ln>
        <a:effectLst/>
      </dgm:spPr>
      <dgm:t>
        <a:bodyPr/>
        <a:lstStyle/>
        <a:p>
          <a:endParaRPr lang="nl-NL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70FA7FC-6D8C-41B4-84E4-FD9A7AD8071C}">
      <dgm:prSet phldrT="[Tekst]" custT="1"/>
      <dgm:spPr>
        <a:xfrm>
          <a:off x="3527051" y="0"/>
          <a:ext cx="2513316" cy="1280872"/>
        </a:xfrm>
        <a:prstGeom prst="roundRect">
          <a:avLst>
            <a:gd name="adj" fmla="val 10000"/>
          </a:avLst>
        </a:prstGeom>
        <a:solidFill>
          <a:srgbClr val="A5A5A5">
            <a:hueOff val="1355300"/>
            <a:satOff val="50000"/>
            <a:lumOff val="-735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nl-NL" sz="24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Geïntegreerde sensor</a:t>
          </a:r>
        </a:p>
        <a:p>
          <a:r>
            <a:rPr lang="nl-NL" sz="24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signaal processing &amp; controle</a:t>
          </a:r>
        </a:p>
      </dgm:t>
    </dgm:pt>
    <dgm:pt modelId="{C357AA5D-FE3A-41D9-9AE0-F1AD3355C9FA}" type="parTrans" cxnId="{8333E949-33E7-4527-911C-22A0CECF0741}">
      <dgm:prSet/>
      <dgm:spPr/>
      <dgm:t>
        <a:bodyPr/>
        <a:lstStyle/>
        <a:p>
          <a:endParaRPr lang="nl-NL" sz="2400"/>
        </a:p>
      </dgm:t>
    </dgm:pt>
    <dgm:pt modelId="{61917CF5-532D-4E8D-8B4E-19FCCE41D7C7}" type="sibTrans" cxnId="{8333E949-33E7-4527-911C-22A0CECF0741}">
      <dgm:prSet custT="1"/>
      <dgm:spPr>
        <a:xfrm>
          <a:off x="6291699" y="328785"/>
          <a:ext cx="532823" cy="623302"/>
        </a:xfrm>
        <a:prstGeom prst="rightArrow">
          <a:avLst>
            <a:gd name="adj1" fmla="val 60000"/>
            <a:gd name="adj2" fmla="val 50000"/>
          </a:avLst>
        </a:prstGeom>
        <a:solidFill>
          <a:srgbClr val="A5A5A5">
            <a:hueOff val="2710599"/>
            <a:satOff val="100000"/>
            <a:lumOff val="-14706"/>
            <a:alphaOff val="0"/>
          </a:srgbClr>
        </a:solidFill>
        <a:ln>
          <a:noFill/>
        </a:ln>
        <a:effectLst/>
      </dgm:spPr>
      <dgm:t>
        <a:bodyPr/>
        <a:lstStyle/>
        <a:p>
          <a:endParaRPr lang="nl-NL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3B98423-7BB5-40F7-A5B7-96ECDEA6E111}">
      <dgm:prSet phldrT="[Tekst]" custT="1"/>
      <dgm:spPr>
        <a:xfrm>
          <a:off x="7045694" y="0"/>
          <a:ext cx="2513316" cy="1280872"/>
        </a:xfrm>
        <a:prstGeom prst="roundRect">
          <a:avLst>
            <a:gd name="adj" fmla="val 10000"/>
          </a:avLst>
        </a:prstGeom>
        <a:solidFill>
          <a:srgbClr val="A5A5A5">
            <a:hueOff val="2710599"/>
            <a:satOff val="100000"/>
            <a:lumOff val="-14706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nl-NL" sz="24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Smart sensor solution</a:t>
          </a:r>
        </a:p>
        <a:p>
          <a:r>
            <a:rPr lang="nl-NL" sz="24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draadloze connectie</a:t>
          </a:r>
        </a:p>
        <a:p>
          <a:r>
            <a:rPr lang="nl-NL" sz="24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interpretatie</a:t>
          </a:r>
        </a:p>
      </dgm:t>
    </dgm:pt>
    <dgm:pt modelId="{D5CC4635-06F1-42F6-9413-748E195AC1EE}" type="parTrans" cxnId="{B28CFD97-EA58-4528-8FBD-DE2CDB9E4509}">
      <dgm:prSet/>
      <dgm:spPr/>
      <dgm:t>
        <a:bodyPr/>
        <a:lstStyle/>
        <a:p>
          <a:endParaRPr lang="nl-NL" sz="2400"/>
        </a:p>
      </dgm:t>
    </dgm:pt>
    <dgm:pt modelId="{977EED3B-F01A-4A1D-9AAD-94531E448184}" type="sibTrans" cxnId="{B28CFD97-EA58-4528-8FBD-DE2CDB9E4509}">
      <dgm:prSet/>
      <dgm:spPr/>
      <dgm:t>
        <a:bodyPr/>
        <a:lstStyle/>
        <a:p>
          <a:endParaRPr lang="nl-NL" sz="2400"/>
        </a:p>
      </dgm:t>
    </dgm:pt>
    <dgm:pt modelId="{5D8393B6-3BE3-4254-9220-8342FD04E9DC}" type="pres">
      <dgm:prSet presAssocID="{D9024111-F86C-41C9-A1CC-427022BE03D4}" presName="Name0" presStyleCnt="0">
        <dgm:presLayoutVars>
          <dgm:dir/>
          <dgm:resizeHandles val="exact"/>
        </dgm:presLayoutVars>
      </dgm:prSet>
      <dgm:spPr/>
    </dgm:pt>
    <dgm:pt modelId="{E73C8D44-B4B0-4F2C-8D51-F6F64BFFF18A}" type="pres">
      <dgm:prSet presAssocID="{83186A65-333D-4975-B8E9-24B92DE2129A}" presName="node" presStyleLbl="node1" presStyleIdx="0" presStyleCnt="3">
        <dgm:presLayoutVars>
          <dgm:bulletEnabled val="1"/>
        </dgm:presLayoutVars>
      </dgm:prSet>
      <dgm:spPr/>
    </dgm:pt>
    <dgm:pt modelId="{7CD44D0D-7FB2-4503-BFBF-C98C3D813723}" type="pres">
      <dgm:prSet presAssocID="{B0BC9339-B6A9-4C21-A5F9-5D7D28B4E2A3}" presName="sibTrans" presStyleLbl="sibTrans2D1" presStyleIdx="0" presStyleCnt="2"/>
      <dgm:spPr/>
    </dgm:pt>
    <dgm:pt modelId="{7024A63D-9C4C-4B93-81E5-5B3FA9D16608}" type="pres">
      <dgm:prSet presAssocID="{B0BC9339-B6A9-4C21-A5F9-5D7D28B4E2A3}" presName="connectorText" presStyleLbl="sibTrans2D1" presStyleIdx="0" presStyleCnt="2"/>
      <dgm:spPr/>
    </dgm:pt>
    <dgm:pt modelId="{F4B1835E-491F-4574-B350-CCCA9C9C3E5C}" type="pres">
      <dgm:prSet presAssocID="{270FA7FC-6D8C-41B4-84E4-FD9A7AD8071C}" presName="node" presStyleLbl="node1" presStyleIdx="1" presStyleCnt="3">
        <dgm:presLayoutVars>
          <dgm:bulletEnabled val="1"/>
        </dgm:presLayoutVars>
      </dgm:prSet>
      <dgm:spPr/>
    </dgm:pt>
    <dgm:pt modelId="{D0B0F639-2251-4448-ABFE-85B5D89C82B1}" type="pres">
      <dgm:prSet presAssocID="{61917CF5-532D-4E8D-8B4E-19FCCE41D7C7}" presName="sibTrans" presStyleLbl="sibTrans2D1" presStyleIdx="1" presStyleCnt="2"/>
      <dgm:spPr/>
    </dgm:pt>
    <dgm:pt modelId="{F5DAD7C0-44A9-4FB8-B769-DFEC93EF0BDE}" type="pres">
      <dgm:prSet presAssocID="{61917CF5-532D-4E8D-8B4E-19FCCE41D7C7}" presName="connectorText" presStyleLbl="sibTrans2D1" presStyleIdx="1" presStyleCnt="2"/>
      <dgm:spPr/>
    </dgm:pt>
    <dgm:pt modelId="{46D54AF8-D0F2-4664-B2A0-7607E910A708}" type="pres">
      <dgm:prSet presAssocID="{23B98423-7BB5-40F7-A5B7-96ECDEA6E111}" presName="node" presStyleLbl="node1" presStyleIdx="2" presStyleCnt="3">
        <dgm:presLayoutVars>
          <dgm:bulletEnabled val="1"/>
        </dgm:presLayoutVars>
      </dgm:prSet>
      <dgm:spPr/>
    </dgm:pt>
  </dgm:ptLst>
  <dgm:cxnLst>
    <dgm:cxn modelId="{459F972B-4EDA-494A-A246-24FAAEB27C98}" type="presOf" srcId="{83186A65-333D-4975-B8E9-24B92DE2129A}" destId="{E73C8D44-B4B0-4F2C-8D51-F6F64BFFF18A}" srcOrd="0" destOrd="0" presId="urn:microsoft.com/office/officeart/2005/8/layout/process1"/>
    <dgm:cxn modelId="{E020963D-E4F5-4D29-9D14-BDF9B03996B3}" type="presOf" srcId="{D9024111-F86C-41C9-A1CC-427022BE03D4}" destId="{5D8393B6-3BE3-4254-9220-8342FD04E9DC}" srcOrd="0" destOrd="0" presId="urn:microsoft.com/office/officeart/2005/8/layout/process1"/>
    <dgm:cxn modelId="{61232168-BB51-4058-8319-FFFEC8A73A07}" type="presOf" srcId="{61917CF5-532D-4E8D-8B4E-19FCCE41D7C7}" destId="{F5DAD7C0-44A9-4FB8-B769-DFEC93EF0BDE}" srcOrd="1" destOrd="0" presId="urn:microsoft.com/office/officeart/2005/8/layout/process1"/>
    <dgm:cxn modelId="{8333E949-33E7-4527-911C-22A0CECF0741}" srcId="{D9024111-F86C-41C9-A1CC-427022BE03D4}" destId="{270FA7FC-6D8C-41B4-84E4-FD9A7AD8071C}" srcOrd="1" destOrd="0" parTransId="{C357AA5D-FE3A-41D9-9AE0-F1AD3355C9FA}" sibTransId="{61917CF5-532D-4E8D-8B4E-19FCCE41D7C7}"/>
    <dgm:cxn modelId="{A60FDF59-CC12-4FBD-A4E7-38C23632FA08}" type="presOf" srcId="{61917CF5-532D-4E8D-8B4E-19FCCE41D7C7}" destId="{D0B0F639-2251-4448-ABFE-85B5D89C82B1}" srcOrd="0" destOrd="0" presId="urn:microsoft.com/office/officeart/2005/8/layout/process1"/>
    <dgm:cxn modelId="{B28CFD97-EA58-4528-8FBD-DE2CDB9E4509}" srcId="{D9024111-F86C-41C9-A1CC-427022BE03D4}" destId="{23B98423-7BB5-40F7-A5B7-96ECDEA6E111}" srcOrd="2" destOrd="0" parTransId="{D5CC4635-06F1-42F6-9413-748E195AC1EE}" sibTransId="{977EED3B-F01A-4A1D-9AAD-94531E448184}"/>
    <dgm:cxn modelId="{537490B3-0EA0-4F0E-8D66-E360A763D801}" type="presOf" srcId="{B0BC9339-B6A9-4C21-A5F9-5D7D28B4E2A3}" destId="{7CD44D0D-7FB2-4503-BFBF-C98C3D813723}" srcOrd="0" destOrd="0" presId="urn:microsoft.com/office/officeart/2005/8/layout/process1"/>
    <dgm:cxn modelId="{F80846BE-FF9A-4B41-8ED3-7B02C9F861CB}" srcId="{D9024111-F86C-41C9-A1CC-427022BE03D4}" destId="{83186A65-333D-4975-B8E9-24B92DE2129A}" srcOrd="0" destOrd="0" parTransId="{99DD691E-216E-4C1A-A1B3-83F1C6BCB028}" sibTransId="{B0BC9339-B6A9-4C21-A5F9-5D7D28B4E2A3}"/>
    <dgm:cxn modelId="{BD5296BF-FFB9-4629-8AEA-292E41EA7196}" type="presOf" srcId="{23B98423-7BB5-40F7-A5B7-96ECDEA6E111}" destId="{46D54AF8-D0F2-4664-B2A0-7607E910A708}" srcOrd="0" destOrd="0" presId="urn:microsoft.com/office/officeart/2005/8/layout/process1"/>
    <dgm:cxn modelId="{E3FDB6D8-D3E6-4737-A0C2-BA156BFC87FD}" type="presOf" srcId="{270FA7FC-6D8C-41B4-84E4-FD9A7AD8071C}" destId="{F4B1835E-491F-4574-B350-CCCA9C9C3E5C}" srcOrd="0" destOrd="0" presId="urn:microsoft.com/office/officeart/2005/8/layout/process1"/>
    <dgm:cxn modelId="{2F038FDA-796F-4D68-832F-7BCAA64E0A7B}" type="presOf" srcId="{B0BC9339-B6A9-4C21-A5F9-5D7D28B4E2A3}" destId="{7024A63D-9C4C-4B93-81E5-5B3FA9D16608}" srcOrd="1" destOrd="0" presId="urn:microsoft.com/office/officeart/2005/8/layout/process1"/>
    <dgm:cxn modelId="{CEBF619A-43C6-40E2-ACFC-1286677CEA25}" type="presParOf" srcId="{5D8393B6-3BE3-4254-9220-8342FD04E9DC}" destId="{E73C8D44-B4B0-4F2C-8D51-F6F64BFFF18A}" srcOrd="0" destOrd="0" presId="urn:microsoft.com/office/officeart/2005/8/layout/process1"/>
    <dgm:cxn modelId="{C4BE81A7-1669-4E54-AF4E-0618C8C25739}" type="presParOf" srcId="{5D8393B6-3BE3-4254-9220-8342FD04E9DC}" destId="{7CD44D0D-7FB2-4503-BFBF-C98C3D813723}" srcOrd="1" destOrd="0" presId="urn:microsoft.com/office/officeart/2005/8/layout/process1"/>
    <dgm:cxn modelId="{A8270990-E451-486C-980B-00941F85716D}" type="presParOf" srcId="{7CD44D0D-7FB2-4503-BFBF-C98C3D813723}" destId="{7024A63D-9C4C-4B93-81E5-5B3FA9D16608}" srcOrd="0" destOrd="0" presId="urn:microsoft.com/office/officeart/2005/8/layout/process1"/>
    <dgm:cxn modelId="{32ED8BAC-6AF7-4FAA-ACAA-D7C4D705D327}" type="presParOf" srcId="{5D8393B6-3BE3-4254-9220-8342FD04E9DC}" destId="{F4B1835E-491F-4574-B350-CCCA9C9C3E5C}" srcOrd="2" destOrd="0" presId="urn:microsoft.com/office/officeart/2005/8/layout/process1"/>
    <dgm:cxn modelId="{A0638D43-1353-4AC5-A40E-EE9541E20245}" type="presParOf" srcId="{5D8393B6-3BE3-4254-9220-8342FD04E9DC}" destId="{D0B0F639-2251-4448-ABFE-85B5D89C82B1}" srcOrd="3" destOrd="0" presId="urn:microsoft.com/office/officeart/2005/8/layout/process1"/>
    <dgm:cxn modelId="{43514076-F530-413A-9CC4-EF9329FCC1C3}" type="presParOf" srcId="{D0B0F639-2251-4448-ABFE-85B5D89C82B1}" destId="{F5DAD7C0-44A9-4FB8-B769-DFEC93EF0BDE}" srcOrd="0" destOrd="0" presId="urn:microsoft.com/office/officeart/2005/8/layout/process1"/>
    <dgm:cxn modelId="{9DAE687D-C058-4AF3-95DA-8FA496F8D5E0}" type="presParOf" srcId="{5D8393B6-3BE3-4254-9220-8342FD04E9DC}" destId="{46D54AF8-D0F2-4664-B2A0-7607E910A70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C8D44-B4B0-4F2C-8D51-F6F64BFFF18A}">
      <dsp:nvSpPr>
        <dsp:cNvPr id="0" name=""/>
        <dsp:cNvSpPr/>
      </dsp:nvSpPr>
      <dsp:spPr>
        <a:xfrm>
          <a:off x="7847" y="240432"/>
          <a:ext cx="2345604" cy="2255439"/>
        </a:xfrm>
        <a:prstGeom prst="roundRect">
          <a:avLst>
            <a:gd name="adj" fmla="val 10000"/>
          </a:avLst>
        </a:prstGeom>
        <a:solidFill>
          <a:srgbClr val="E7E6E6">
            <a:lumMod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MEMs</a:t>
          </a:r>
          <a:r>
            <a:rPr lang="nl-NL" sz="2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sensoren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klein, nauwkeurig, energie efficiënt </a:t>
          </a:r>
        </a:p>
      </dsp:txBody>
      <dsp:txXfrm>
        <a:off x="73907" y="306492"/>
        <a:ext cx="2213484" cy="2123319"/>
      </dsp:txXfrm>
    </dsp:sp>
    <dsp:sp modelId="{7CD44D0D-7FB2-4503-BFBF-C98C3D813723}">
      <dsp:nvSpPr>
        <dsp:cNvPr id="0" name=""/>
        <dsp:cNvSpPr/>
      </dsp:nvSpPr>
      <dsp:spPr>
        <a:xfrm>
          <a:off x="2588012" y="1077297"/>
          <a:ext cx="497268" cy="581709"/>
        </a:xfrm>
        <a:prstGeom prst="rightArrow">
          <a:avLst>
            <a:gd name="adj1" fmla="val 60000"/>
            <a:gd name="adj2" fmla="val 50000"/>
          </a:avLst>
        </a:prstGeom>
        <a:solidFill>
          <a:srgbClr val="E7E6E6">
            <a:lumMod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588012" y="1193639"/>
        <a:ext cx="348088" cy="349025"/>
      </dsp:txXfrm>
    </dsp:sp>
    <dsp:sp modelId="{F4B1835E-491F-4574-B350-CCCA9C9C3E5C}">
      <dsp:nvSpPr>
        <dsp:cNvPr id="0" name=""/>
        <dsp:cNvSpPr/>
      </dsp:nvSpPr>
      <dsp:spPr>
        <a:xfrm>
          <a:off x="3291693" y="240432"/>
          <a:ext cx="2345604" cy="2255439"/>
        </a:xfrm>
        <a:prstGeom prst="roundRect">
          <a:avLst>
            <a:gd name="adj" fmla="val 10000"/>
          </a:avLst>
        </a:prstGeom>
        <a:solidFill>
          <a:srgbClr val="A5A5A5">
            <a:hueOff val="1355300"/>
            <a:satOff val="50000"/>
            <a:lumOff val="-735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Geïntegreerde sensor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signaal processing &amp; controle</a:t>
          </a:r>
        </a:p>
      </dsp:txBody>
      <dsp:txXfrm>
        <a:off x="3357753" y="306492"/>
        <a:ext cx="2213484" cy="2123319"/>
      </dsp:txXfrm>
    </dsp:sp>
    <dsp:sp modelId="{D0B0F639-2251-4448-ABFE-85B5D89C82B1}">
      <dsp:nvSpPr>
        <dsp:cNvPr id="0" name=""/>
        <dsp:cNvSpPr/>
      </dsp:nvSpPr>
      <dsp:spPr>
        <a:xfrm>
          <a:off x="5871857" y="1077297"/>
          <a:ext cx="497268" cy="581709"/>
        </a:xfrm>
        <a:prstGeom prst="rightArrow">
          <a:avLst>
            <a:gd name="adj1" fmla="val 60000"/>
            <a:gd name="adj2" fmla="val 50000"/>
          </a:avLst>
        </a:prstGeom>
        <a:solidFill>
          <a:srgbClr val="A5A5A5">
            <a:hueOff val="2710599"/>
            <a:satOff val="100000"/>
            <a:lumOff val="-14706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5871857" y="1193639"/>
        <a:ext cx="348088" cy="349025"/>
      </dsp:txXfrm>
    </dsp:sp>
    <dsp:sp modelId="{46D54AF8-D0F2-4664-B2A0-7607E910A708}">
      <dsp:nvSpPr>
        <dsp:cNvPr id="0" name=""/>
        <dsp:cNvSpPr/>
      </dsp:nvSpPr>
      <dsp:spPr>
        <a:xfrm>
          <a:off x="6575539" y="240432"/>
          <a:ext cx="2345604" cy="2255439"/>
        </a:xfrm>
        <a:prstGeom prst="roundRect">
          <a:avLst>
            <a:gd name="adj" fmla="val 10000"/>
          </a:avLst>
        </a:prstGeom>
        <a:solidFill>
          <a:srgbClr val="A5A5A5">
            <a:hueOff val="2710599"/>
            <a:satOff val="100000"/>
            <a:lumOff val="-14706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Smart sensor solution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draadloze connectie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interpretatie</a:t>
          </a:r>
        </a:p>
      </dsp:txBody>
      <dsp:txXfrm>
        <a:off x="6641599" y="306492"/>
        <a:ext cx="2213484" cy="21233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85198-F140-406E-8F04-DE9D809B9791}" type="datetimeFigureOut">
              <a:rPr lang="nl-BE" sz="1000" smtClean="0">
                <a:latin typeface="Arial" pitchFamily="34" charset="0"/>
                <a:cs typeface="Arial" pitchFamily="34" charset="0"/>
              </a:rPr>
              <a:pPr/>
              <a:t>29/09/2021</a:t>
            </a:fld>
            <a:endParaRPr lang="nl-BE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24B3E-C6E9-4CB0-843C-3CD5676655AA}" type="slidenum">
              <a:rPr lang="nl-BE" sz="1000" smtClean="0"/>
              <a:pPr/>
              <a:t>‹nr.›</a:t>
            </a:fld>
            <a:endParaRPr lang="nl-BE" sz="1000"/>
          </a:p>
        </p:txBody>
      </p:sp>
    </p:spTree>
    <p:extLst>
      <p:ext uri="{BB962C8B-B14F-4D97-AF65-F5344CB8AC3E}">
        <p14:creationId xmlns:p14="http://schemas.microsoft.com/office/powerpoint/2010/main" val="3973219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7AF0A2F9-EF49-41B3-9E69-7CDBDC14786A}" type="datetimeFigureOut">
              <a:rPr lang="nl-BE" smtClean="0"/>
              <a:pPr/>
              <a:t>29/09/2021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540000" y="4320000"/>
            <a:ext cx="5760000" cy="4140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17C257C2-8D60-4760-88CB-024AF3EEC641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947577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7671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IoT</a:t>
            </a:r>
            <a:r>
              <a:rPr lang="en-GB" dirty="0"/>
              <a:t> consist out of three main building blocks. The first block are the Things, which are embedded with sensors and/or actuators.</a:t>
            </a:r>
          </a:p>
          <a:p>
            <a:endParaRPr lang="en-GB" dirty="0"/>
          </a:p>
          <a:p>
            <a:r>
              <a:rPr lang="en-GB" dirty="0"/>
              <a:t>Another component of the internet-of-things is a system which processes data. The Things and the processing system is glued together by a network.</a:t>
            </a:r>
          </a:p>
          <a:p>
            <a:endParaRPr lang="en-GB" dirty="0"/>
          </a:p>
          <a:p>
            <a:r>
              <a:rPr lang="en-GB" dirty="0"/>
              <a:t>In this presentation we’ll focus on low power wide area networks. As the name suggests, these networks provide long range communication for low powered Things. </a:t>
            </a:r>
          </a:p>
          <a:p>
            <a:endParaRPr lang="en-GB" dirty="0"/>
          </a:p>
          <a:p>
            <a:r>
              <a:rPr lang="en-GB" dirty="0"/>
              <a:t>COMMENT:</a:t>
            </a:r>
            <a:br>
              <a:rPr lang="en-GB" dirty="0"/>
            </a:br>
            <a:r>
              <a:rPr lang="en-GB" dirty="0"/>
              <a:t>Machina research expects that 14% </a:t>
            </a:r>
            <a:r>
              <a:rPr lang="en-GB" dirty="0" err="1"/>
              <a:t>ofthe</a:t>
            </a:r>
            <a:r>
              <a:rPr lang="en-GB" dirty="0"/>
              <a:t> connections in 2024 will use LPWA connections, such as </a:t>
            </a:r>
            <a:r>
              <a:rPr lang="en-GB" dirty="0" err="1"/>
              <a:t>Sigfox</a:t>
            </a:r>
            <a:r>
              <a:rPr lang="en-GB" dirty="0"/>
              <a:t> and </a:t>
            </a:r>
            <a:r>
              <a:rPr lang="en-GB" dirty="0" err="1"/>
              <a:t>LoRa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8349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44718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hape 368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D9D9D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586" name="Shape 369"/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584200"/>
            <a:endParaRPr lang="en-US" sz="3000" dirty="0">
              <a:latin typeface="Lucida Grande" charset="0"/>
              <a:ea typeface="MS PGothic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D9D9D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MS PGothic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9pPr>
          </a:lstStyle>
          <a:p>
            <a:fld id="{F4E059A8-AF5E-4E46-8B26-1DEFFAAB25AF}" type="slidenum">
              <a:rPr lang="en-US" sz="900"/>
              <a:pPr/>
              <a:t>24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966455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is data sent over the network and what are the restrictions?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8108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9209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D9D9D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BE" altLang="en-US">
                <a:latin typeface="Gill Sans MT" panose="020B0502020104020203" pitchFamily="34" charset="0"/>
                <a:cs typeface="Gill Sans MT" panose="020B0502020104020203" pitchFamily="34" charset="0"/>
              </a:rPr>
              <a:t>http://tech-kid.com</a:t>
            </a:r>
          </a:p>
        </p:txBody>
      </p:sp>
    </p:spTree>
    <p:extLst>
      <p:ext uri="{BB962C8B-B14F-4D97-AF65-F5344CB8AC3E}">
        <p14:creationId xmlns:p14="http://schemas.microsoft.com/office/powerpoint/2010/main" val="1756794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648000"/>
            <a:ext cx="9144000" cy="6228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096000" y="2088000"/>
            <a:ext cx="558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titel van de presentatie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096000" y="4193675"/>
            <a:ext cx="558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en typ de subtitel van de presentatie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800000"/>
            <a:ext cx="1840048" cy="429444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283600" y="5706000"/>
            <a:ext cx="428400" cy="720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4732" cy="7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24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/>
          <p:nvPr userDrawn="1"/>
        </p:nvSpPr>
        <p:spPr>
          <a:xfrm>
            <a:off x="1436699" y="6604007"/>
            <a:ext cx="7267575" cy="173567"/>
          </a:xfrm>
          <a:prstGeom prst="rect">
            <a:avLst/>
          </a:prstGeom>
          <a:solidFill>
            <a:srgbClr val="DDDE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4" name="Picture 8" descr="imec + streepj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013" y="6424092"/>
            <a:ext cx="1130300" cy="32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dianummer 5"/>
          <p:cNvSpPr txBox="1">
            <a:spLocks/>
          </p:cNvSpPr>
          <p:nvPr userDrawn="1"/>
        </p:nvSpPr>
        <p:spPr>
          <a:xfrm>
            <a:off x="8189913" y="6599769"/>
            <a:ext cx="495300" cy="171451"/>
          </a:xfrm>
          <a:prstGeom prst="rect">
            <a:avLst/>
          </a:prstGeom>
        </p:spPr>
        <p:txBody>
          <a:bodyPr anchor="ctr"/>
          <a:lstStyle>
            <a:defPPr>
              <a:defRPr lang="nl-B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2"/>
                </a:solidFill>
                <a:latin typeface="Gill Sans MT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fld id="{5B8BBED2-4CBC-AE44-80E6-40890AA78AE3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1519239" y="6616253"/>
            <a:ext cx="63879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900">
                <a:latin typeface="Gill Sans MT" charset="0"/>
                <a:cs typeface="Gill Sans MT" charset="0"/>
              </a:rPr>
              <a:t>© IMEC 2014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0"/>
          </p:nvPr>
        </p:nvSpPr>
        <p:spPr>
          <a:xfrm>
            <a:off x="3175011" y="6599769"/>
            <a:ext cx="4772025" cy="171451"/>
          </a:xfrm>
          <a:prstGeom prst="rect">
            <a:avLst/>
          </a:prstGeom>
        </p:spPr>
        <p:txBody>
          <a:bodyPr anchor="ctr" anchorCtr="0"/>
          <a:lstStyle>
            <a:lvl1pPr>
              <a:defRPr sz="800" cap="all" baseline="0">
                <a:solidFill>
                  <a:srgbClr val="58595B"/>
                </a:solidFill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72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60655" y="768420"/>
            <a:ext cx="8753475" cy="307777"/>
          </a:xfrm>
        </p:spPr>
        <p:txBody>
          <a:bodyPr anchor="t">
            <a:spAutoFit/>
          </a:bodyPr>
          <a:lstStyle>
            <a:lvl1pPr marL="0" indent="0">
              <a:buFont typeface="Arial"/>
              <a:buNone/>
              <a:defRPr lang="en-US" sz="20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925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60654" y="768420"/>
            <a:ext cx="8753475" cy="369332"/>
          </a:xfrm>
        </p:spPr>
        <p:txBody>
          <a:bodyPr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8873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prstClr val="black">
                    <a:tint val="7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B8F5B98-4429-1D40-944A-577F848CC7F9}" type="datetime1">
              <a:rPr lang="en-GB" smtClean="0"/>
              <a:t>29/09/2021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DBEF04-6012-DD4C-96EB-CEE099457A9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12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Gill Sans MT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‘</a:t>
            </a:r>
            <a:r>
              <a:rPr lang="en-US"/>
              <a:t>The Internet of Things</a:t>
            </a:r>
            <a:r>
              <a:rPr lang="en-US" altLang="en-US"/>
              <a:t>’</a:t>
            </a:r>
            <a:r>
              <a:rPr lang="en-US"/>
              <a:t> – Customer Days Electrabel 2015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153025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648000"/>
            <a:ext cx="9144000" cy="6228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096000" y="2088000"/>
            <a:ext cx="558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titel van de presentatie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096000" y="4193675"/>
            <a:ext cx="558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en typ de subtitel van de presentatie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800000"/>
            <a:ext cx="1840048" cy="429444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283600" y="5706000"/>
            <a:ext cx="428400" cy="720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4732" cy="7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46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20AF-C53F-5141-B49D-509282176E33}" type="datetime1">
              <a:rPr lang="en-GB" smtClean="0"/>
              <a:t>29/09/2021</a:t>
            </a:fld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/>
            </a:lvl1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53669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0"/>
            <a:ext cx="9144000" cy="6372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780000" y="2304000"/>
            <a:ext cx="5094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titel van de sectie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780000" y="4419108"/>
            <a:ext cx="5094000" cy="1080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en typ de subtitel van de sectie</a:t>
            </a:r>
            <a:endParaRPr lang="nl-BE" dirty="0"/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0000"/>
            <a:ext cx="3300991" cy="32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0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5400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8354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0EF4C-1C95-6247-8A25-0EE81932A864}" type="datetime1">
              <a:rPr lang="en-GB" smtClean="0"/>
              <a:t>29/09/2021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5954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540000" y="135000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540000" y="1991922"/>
            <a:ext cx="4040188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435100" indent="-1800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24000" y="1350000"/>
            <a:ext cx="403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4000" y="1991922"/>
            <a:ext cx="4039200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584325" indent="-285750"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E9962-74B7-7E42-9CA9-FAD9CB84B29C}" type="datetime1">
              <a:rPr lang="en-GB" smtClean="0"/>
              <a:t>29/09/2021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32639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D4B4-D644-7541-8972-118E4A313A69}" type="datetime1">
              <a:rPr lang="en-GB" smtClean="0"/>
              <a:t>29/09/2021</a:t>
            </a:fld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/>
            </a:lvl1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16900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CC5B7-7C98-494C-8381-A1D38A7AF158}" type="datetime1">
              <a:rPr lang="en-GB" smtClean="0"/>
              <a:t>29/09/2021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134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620F6-EDFF-D94A-87BF-0FCD034039E5}" type="datetime1">
              <a:rPr lang="en-GB" smtClean="0"/>
              <a:t>29/09/2021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1974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3008313" cy="895100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3761909" y="540000"/>
            <a:ext cx="5105139" cy="5256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tabLst/>
              <a:defRPr sz="1600">
                <a:solidFill>
                  <a:srgbClr val="00407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39552" y="1435101"/>
            <a:ext cx="3008313" cy="435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79C1-5505-864E-BFDA-9780B6DD18D6}" type="datetime1">
              <a:rPr lang="en-GB" smtClean="0"/>
              <a:t>29/09/2021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5346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4788000"/>
            <a:ext cx="8334000" cy="540000"/>
          </a:xfrm>
        </p:spPr>
        <p:txBody>
          <a:bodyPr anchor="t" anchorCtr="0">
            <a:noAutofit/>
          </a:bodyPr>
          <a:lstStyle>
            <a:lvl1pPr algn="l">
              <a:defRPr sz="2000" b="1"/>
            </a:lvl1pPr>
          </a:lstStyle>
          <a:p>
            <a:r>
              <a:rPr lang="nl-NL" dirty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000" y="540000"/>
            <a:ext cx="8334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000" y="5445224"/>
            <a:ext cx="8334000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566000" y="6048000"/>
            <a:ext cx="1980000" cy="288000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9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40000" y="6048000"/>
            <a:ext cx="936000" cy="288000"/>
          </a:xfrm>
        </p:spPr>
        <p:txBody>
          <a:bodyPr/>
          <a:lstStyle/>
          <a:p>
            <a:fld id="{2C733ADA-9DFB-1E4F-9360-4D29992840D3}" type="datetime1">
              <a:rPr lang="en-GB" smtClean="0"/>
              <a:t>29/09/2021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73489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648000"/>
            <a:ext cx="9144000" cy="622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096000" y="2088000"/>
            <a:ext cx="558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titel van de presentatie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096000" y="4193675"/>
            <a:ext cx="558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en typ de subtitel van de presentatie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800000"/>
            <a:ext cx="1840048" cy="429444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283600" y="5706000"/>
            <a:ext cx="428400" cy="720000"/>
          </a:xfrm>
          <a:prstGeom prst="rect">
            <a:avLst/>
          </a:prstGeom>
        </p:spPr>
      </p:pic>
      <p:pic>
        <p:nvPicPr>
          <p:cNvPr id="19" name="Afbeelding 2" descr="KULEUVEN_GENT-RECHTS_LOGO_-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485170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39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nl-BE" dirty="0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7528-9546-324B-A499-4C9BCA040243}" type="datetime1">
              <a:rPr lang="en-GB" smtClean="0">
                <a:solidFill>
                  <a:srgbClr val="00407A"/>
                </a:solidFill>
              </a:rPr>
              <a:pPr/>
              <a:t>29/09/2021</a:t>
            </a:fld>
            <a:endParaRPr lang="nl-BE" dirty="0">
              <a:solidFill>
                <a:srgbClr val="00407A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srgbClr val="00407A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>
              <a:defRPr lang="nl-BE" dirty="0"/>
            </a:lvl5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256565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0"/>
            <a:ext cx="9144000" cy="63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780000" y="2304000"/>
            <a:ext cx="5094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titel van de sectie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780000" y="4419108"/>
            <a:ext cx="5094000" cy="1080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en typ de subtitel van de sectie</a:t>
            </a:r>
            <a:endParaRPr lang="nl-BE" dirty="0"/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0000"/>
            <a:ext cx="3300991" cy="32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08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nl-BE" dirty="0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540000" y="1350000"/>
            <a:ext cx="4038600" cy="4428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435100" indent="-228600">
              <a:buFont typeface="Arial" pitchFamily="34" charset="0"/>
              <a:buChar char="-"/>
              <a:defRPr lang="nl-BE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835400" y="1350000"/>
            <a:ext cx="4038600" cy="4428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435100" indent="-228600">
              <a:buFont typeface="Arial" pitchFamily="34" charset="0"/>
              <a:buChar char="-"/>
              <a:defRPr lang="nl-BE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41481-6EC2-494B-81AF-92353749167D}" type="datetime1">
              <a:rPr lang="en-GB" smtClean="0">
                <a:solidFill>
                  <a:srgbClr val="00407A"/>
                </a:solidFill>
              </a:rPr>
              <a:pPr/>
              <a:t>29/09/2021</a:t>
            </a:fld>
            <a:endParaRPr lang="nl-BE">
              <a:solidFill>
                <a:srgbClr val="00407A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srgbClr val="00407A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7911534" y="6597352"/>
            <a:ext cx="936000" cy="288000"/>
          </a:xfrm>
        </p:spPr>
        <p:txBody>
          <a:bodyPr/>
          <a:lstStyle>
            <a:lvl1pPr>
              <a:defRPr sz="1050">
                <a:solidFill>
                  <a:srgbClr val="FFFFFF"/>
                </a:solidFill>
              </a:defRPr>
            </a:lvl1pPr>
          </a:lstStyle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790081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540000" y="135000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540000" y="1991922"/>
            <a:ext cx="4040188" cy="3798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435100" indent="-180000">
              <a:buFont typeface="Arial" pitchFamily="34" charset="0"/>
              <a:buChar char="-"/>
              <a:defRPr lang="nl-BE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24000" y="1350000"/>
            <a:ext cx="403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4000" y="1991922"/>
            <a:ext cx="4039200" cy="3798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584325" indent="-285750">
              <a:buFont typeface="Arial" pitchFamily="34" charset="0"/>
              <a:buChar char="-"/>
              <a:defRPr lang="nl-BE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D7766-1F30-A849-B84E-7AFE12B8491A}" type="datetime1">
              <a:rPr lang="en-GB" smtClean="0">
                <a:solidFill>
                  <a:srgbClr val="00407A"/>
                </a:solidFill>
              </a:rPr>
              <a:pPr/>
              <a:t>29/09/2021</a:t>
            </a:fld>
            <a:endParaRPr lang="nl-BE">
              <a:solidFill>
                <a:srgbClr val="00407A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srgbClr val="00407A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rgbClr val="FFFFFF"/>
                </a:solidFill>
              </a:defRPr>
            </a:lvl1pPr>
          </a:lstStyle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32339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A1AA-31B7-BC44-B71C-AA60C1310039}" type="datetime1">
              <a:rPr lang="en-GB" smtClean="0">
                <a:solidFill>
                  <a:srgbClr val="00407A"/>
                </a:solidFill>
              </a:rPr>
              <a:pPr/>
              <a:t>29/09/2021</a:t>
            </a:fld>
            <a:endParaRPr lang="nl-BE">
              <a:solidFill>
                <a:srgbClr val="00407A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srgbClr val="00407A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rgbClr val="FFFFFF"/>
                </a:solidFill>
              </a:defRPr>
            </a:lvl1pPr>
          </a:lstStyle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655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0"/>
            <a:ext cx="9144000" cy="6372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780000" y="2304000"/>
            <a:ext cx="5094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titel van de sectie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780000" y="4419108"/>
            <a:ext cx="5094000" cy="1080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en typ de subtitel van de sectie</a:t>
            </a:r>
            <a:endParaRPr lang="nl-BE" dirty="0"/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0000"/>
            <a:ext cx="3300991" cy="32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961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33FAE-5B21-CA45-9E74-BFFF1CD1D009}" type="datetime1">
              <a:rPr lang="en-GB" smtClean="0">
                <a:solidFill>
                  <a:srgbClr val="00407A"/>
                </a:solidFill>
              </a:rPr>
              <a:pPr/>
              <a:t>29/09/2021</a:t>
            </a:fld>
            <a:endParaRPr lang="nl-BE">
              <a:solidFill>
                <a:srgbClr val="00407A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srgbClr val="00407A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32624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3008313" cy="895100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3761909" y="540000"/>
            <a:ext cx="5105139" cy="5256000"/>
          </a:xfrm>
        </p:spPr>
        <p:txBody>
          <a:bodyPr/>
          <a:lstStyle>
            <a:lvl1pPr>
              <a:defRPr lang="nl-NL" dirty="0" smtClean="0"/>
            </a:lvl1pPr>
            <a:lvl2pPr>
              <a:defRPr lang="nl-NL" dirty="0" smtClean="0"/>
            </a:lvl2pPr>
            <a:lvl3pPr>
              <a:defRPr lang="nl-NL" dirty="0" smtClean="0"/>
            </a:lvl3pPr>
            <a:lvl4pPr>
              <a:defRPr lang="nl-NL" dirty="0" smtClean="0"/>
            </a:lvl4pPr>
            <a:lvl5pPr marL="1435100" indent="-228600">
              <a:buFont typeface="Arial" pitchFamily="34" charset="0"/>
              <a:buChar char="-"/>
              <a:tabLst/>
              <a:defRPr lang="nl-BE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39552" y="1435101"/>
            <a:ext cx="3008313" cy="435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5DF0-D192-D84C-8791-DF107F47DB27}" type="datetime1">
              <a:rPr lang="en-GB" smtClean="0">
                <a:solidFill>
                  <a:srgbClr val="00407A"/>
                </a:solidFill>
              </a:rPr>
              <a:pPr/>
              <a:t>29/09/2021</a:t>
            </a:fld>
            <a:endParaRPr lang="nl-BE">
              <a:solidFill>
                <a:srgbClr val="00407A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srgbClr val="00407A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>
                <a:solidFill>
                  <a:srgbClr val="00407A"/>
                </a:solidFill>
              </a:rPr>
              <a:pPr/>
              <a:t>‹nr.›</a:t>
            </a:fld>
            <a:endParaRPr lang="nl-BE">
              <a:solidFill>
                <a:srgbClr val="004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36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4788000"/>
            <a:ext cx="8334000" cy="540000"/>
          </a:xfrm>
        </p:spPr>
        <p:txBody>
          <a:bodyPr anchor="t" anchorCtr="0">
            <a:noAutofit/>
          </a:bodyPr>
          <a:lstStyle>
            <a:lvl1pPr algn="l">
              <a:defRPr sz="2000" b="1"/>
            </a:lvl1pPr>
          </a:lstStyle>
          <a:p>
            <a:r>
              <a:rPr lang="nl-NL" dirty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000" y="540000"/>
            <a:ext cx="8334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000" y="5445224"/>
            <a:ext cx="8334000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40000" y="6048000"/>
            <a:ext cx="936000" cy="288000"/>
          </a:xfrm>
        </p:spPr>
        <p:txBody>
          <a:bodyPr/>
          <a:lstStyle/>
          <a:p>
            <a:fld id="{E25675F3-8EC6-8048-94FF-476C23833D21}" type="datetime1">
              <a:rPr lang="en-GB" smtClean="0">
                <a:solidFill>
                  <a:srgbClr val="00407A"/>
                </a:solidFill>
              </a:rPr>
              <a:pPr/>
              <a:t>29/09/2021</a:t>
            </a:fld>
            <a:endParaRPr lang="nl-BE" dirty="0">
              <a:solidFill>
                <a:srgbClr val="00407A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>
                <a:solidFill>
                  <a:srgbClr val="00407A"/>
                </a:solidFill>
              </a:rPr>
              <a:pPr/>
              <a:t>‹nr.›</a:t>
            </a:fld>
            <a:endParaRPr lang="nl-BE" dirty="0">
              <a:solidFill>
                <a:srgbClr val="00407A"/>
              </a:solidFill>
            </a:endParaRPr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566000" y="6048000"/>
            <a:ext cx="1980000" cy="288000"/>
          </a:xfrm>
        </p:spPr>
        <p:txBody>
          <a:bodyPr/>
          <a:lstStyle/>
          <a:p>
            <a:endParaRPr lang="nl-BE" dirty="0">
              <a:solidFill>
                <a:srgbClr val="004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7109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0" y="4679576"/>
            <a:ext cx="9144000" cy="21759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91440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576000" y="1080000"/>
            <a:ext cx="4919366" cy="4024798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11" name="Ondertitel 2"/>
          <p:cNvSpPr>
            <a:spLocks noGrp="1"/>
          </p:cNvSpPr>
          <p:nvPr>
            <p:ph type="subTitle" idx="1"/>
          </p:nvPr>
        </p:nvSpPr>
        <p:spPr>
          <a:xfrm>
            <a:off x="576000" y="5392800"/>
            <a:ext cx="4919366" cy="82079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0"/>
          </p:nvPr>
        </p:nvSpPr>
        <p:spPr>
          <a:xfrm>
            <a:off x="6071365" y="1646238"/>
            <a:ext cx="2498893" cy="456736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92857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29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A8D163-56CB-4EBB-9100-E6D6E9F2AC5B}" type="datetime1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29/09/2021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Faculteit, departement, dienst …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76263" y="1655999"/>
            <a:ext cx="7991475" cy="43923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19817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91440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0" y="1800000"/>
            <a:ext cx="4921624" cy="2386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4359600"/>
            <a:ext cx="4921624" cy="150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8D0F2B-CCC2-4725-A02D-E099A094110C}" type="datetime1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29/09/2021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Faculteit, departement, dienst …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sz="quarter" idx="10"/>
          </p:nvPr>
        </p:nvSpPr>
        <p:spPr>
          <a:xfrm>
            <a:off x="6071365" y="663108"/>
            <a:ext cx="2498893" cy="2366963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5" name="Tijdelijke aanduiding voor afbeelding 2"/>
          <p:cNvSpPr>
            <a:spLocks noGrp="1"/>
          </p:cNvSpPr>
          <p:nvPr>
            <p:ph type="pic" sz="quarter" idx="18"/>
          </p:nvPr>
        </p:nvSpPr>
        <p:spPr>
          <a:xfrm>
            <a:off x="6071364" y="3435334"/>
            <a:ext cx="2498893" cy="2366963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37971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4921200" cy="2386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4921200" cy="150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E1405-C940-467A-8294-BA0D5AD10E37}" type="datetime1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29/09/2021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Faculteit, departement, dienst …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sz="quarter" idx="10"/>
          </p:nvPr>
        </p:nvSpPr>
        <p:spPr>
          <a:xfrm>
            <a:off x="6071365" y="663108"/>
            <a:ext cx="2498893" cy="2366963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sz="quarter" idx="18"/>
          </p:nvPr>
        </p:nvSpPr>
        <p:spPr>
          <a:xfrm>
            <a:off x="6071364" y="3435334"/>
            <a:ext cx="2498893" cy="2366963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9487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656000"/>
            <a:ext cx="3924000" cy="439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738" y="1656000"/>
            <a:ext cx="3924000" cy="439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8411A-3C2C-4D92-914B-5DAFB4611257}" type="datetime1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29/09/2021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Faculteit, departement, dienst …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58205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459" y="1656000"/>
            <a:ext cx="3924000" cy="576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3459" y="2339788"/>
            <a:ext cx="3924000" cy="3708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49" y="1656000"/>
            <a:ext cx="3924000" cy="576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49" y="2339789"/>
            <a:ext cx="3924000" cy="37085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23850-82D1-4EBF-A7F5-32E818A3E45C}" type="datetime1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29/09/2021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Faculteit, departement, dienst …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82848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1DB03-B7B6-48FB-B868-99A4A07DCD00}" type="datetime1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29/09/2021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Faculteit, departement, dienst …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7244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5400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8354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B4B51-D568-1D4D-BF28-3A5557E44388}" type="datetime1">
              <a:rPr lang="en-GB" smtClean="0"/>
              <a:t>29/09/2021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80301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4DDFAE-A01E-4280-9D8A-57123CE9AD68}" type="datetime1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29/09/2021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Faculteit, departement, dienst …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4823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Slo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668772" y="860612"/>
            <a:ext cx="7806456" cy="448517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380AD-162B-4A8F-97D0-46B9CEDACE6E}" type="datetime1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29/09/2021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Faculteit, departement, dienst …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7989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B6A2-B61F-4387-BF96-BD85EAA68543}" type="datetime1">
              <a:rPr lang="nl-BE" smtClean="0"/>
              <a:t>29/09/2021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857836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648000"/>
            <a:ext cx="9144000" cy="6228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096000" y="2088000"/>
            <a:ext cx="558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titel van de presentatie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096000" y="4193675"/>
            <a:ext cx="558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en typ de subtitel van de presentatie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800000"/>
            <a:ext cx="1840048" cy="429444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283600" y="5706000"/>
            <a:ext cx="428400" cy="720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4732" cy="7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234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3D4B4-D644-7541-8972-118E4A313A69}" type="datetime1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29/09/2021</a:t>
            </a:fld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D8031-C8E5-48F8-A3B6-81643B27A3AF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/>
            </a:lvl1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261986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0"/>
            <a:ext cx="9144000" cy="6372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780000" y="2304000"/>
            <a:ext cx="5094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titel van de sectie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780000" y="4419108"/>
            <a:ext cx="5094000" cy="1080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en typ de subtitel van de sectie</a:t>
            </a:r>
            <a:endParaRPr lang="nl-BE" dirty="0"/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0000"/>
            <a:ext cx="3300991" cy="32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340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5400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8354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B4B51-D568-1D4D-BF28-3A5557E44388}" type="datetime1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29/09/2021</a:t>
            </a:fld>
            <a:endParaRPr kumimoji="0" lang="nl-BE" sz="1000" b="0" i="0" u="none" strike="noStrike" kern="1200" cap="none" spc="0" normalizeH="0" baseline="0" noProof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000" b="0" i="0" u="none" strike="noStrike" kern="1200" cap="none" spc="0" normalizeH="0" baseline="0" noProof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D8031-C8E5-48F8-A3B6-81643B27A3AF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000" b="0" i="0" u="none" strike="noStrike" kern="1200" cap="none" spc="0" normalizeH="0" baseline="0" noProof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4277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540000" y="135000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540000" y="1991922"/>
            <a:ext cx="4040188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435100" indent="-1800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24000" y="1350000"/>
            <a:ext cx="403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4000" y="1991922"/>
            <a:ext cx="4039200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584325" indent="-285750"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E518B-0057-914F-9540-1E97A87C5613}" type="datetime1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29/09/2021</a:t>
            </a:fld>
            <a:endParaRPr kumimoji="0" lang="nl-BE" sz="1000" b="0" i="0" u="none" strike="noStrike" kern="1200" cap="none" spc="0" normalizeH="0" baseline="0" noProof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D8031-C8E5-48F8-A3B6-81643B27A3AF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0596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7E7A8-B5D8-E54A-98E8-B0B35E7528B1}" type="datetime1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29/09/2021</a:t>
            </a:fld>
            <a:endParaRPr kumimoji="0" lang="nl-BE" sz="1000" b="0" i="0" u="none" strike="noStrike" kern="1200" cap="none" spc="0" normalizeH="0" baseline="0" noProof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D8031-C8E5-48F8-A3B6-81643B27A3AF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000" b="0" i="0" u="none" strike="noStrike" kern="1200" cap="none" spc="0" normalizeH="0" baseline="0" noProof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6996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73D6B-8906-7645-B3C8-CBB43D29F1CB}" type="datetime1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29/09/2021</a:t>
            </a:fld>
            <a:endParaRPr kumimoji="0" lang="nl-BE" sz="1000" b="0" i="0" u="none" strike="noStrike" kern="1200" cap="none" spc="0" normalizeH="0" baseline="0" noProof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D8031-C8E5-48F8-A3B6-81643B27A3AF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000" b="0" i="0" u="none" strike="noStrike" kern="1200" cap="none" spc="0" normalizeH="0" baseline="0" noProof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529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540000" y="135000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540000" y="1991922"/>
            <a:ext cx="4040188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435100" indent="-1800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24000" y="1350000"/>
            <a:ext cx="403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4000" y="1991922"/>
            <a:ext cx="4039200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584325" indent="-285750"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E518B-0057-914F-9540-1E97A87C5613}" type="datetime1">
              <a:rPr lang="en-GB" smtClean="0"/>
              <a:t>29/09/2021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378209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3008313" cy="895100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3761909" y="540000"/>
            <a:ext cx="5105139" cy="5256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tabLst/>
              <a:defRPr sz="1600">
                <a:solidFill>
                  <a:srgbClr val="00407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39552" y="1435101"/>
            <a:ext cx="3008313" cy="435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B664DF-AC27-F148-9B1D-8D70CA3A9ACA}" type="datetime1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29/09/2021</a:t>
            </a:fld>
            <a:endParaRPr kumimoji="0" lang="nl-BE" sz="1000" b="0" i="0" u="none" strike="noStrike" kern="1200" cap="none" spc="0" normalizeH="0" baseline="0" noProof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000" b="0" i="0" u="none" strike="noStrike" kern="1200" cap="none" spc="0" normalizeH="0" baseline="0" noProof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D8031-C8E5-48F8-A3B6-81643B27A3AF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000" b="0" i="0" u="none" strike="noStrike" kern="1200" cap="none" spc="0" normalizeH="0" baseline="0" noProof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8014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4788000"/>
            <a:ext cx="8334000" cy="540000"/>
          </a:xfrm>
        </p:spPr>
        <p:txBody>
          <a:bodyPr anchor="t" anchorCtr="0">
            <a:noAutofit/>
          </a:bodyPr>
          <a:lstStyle>
            <a:lvl1pPr algn="l">
              <a:defRPr sz="2000" b="1"/>
            </a:lvl1pPr>
          </a:lstStyle>
          <a:p>
            <a:r>
              <a:rPr lang="nl-NL" dirty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000" y="540000"/>
            <a:ext cx="8334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000" y="5445224"/>
            <a:ext cx="8334000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40000" y="6048000"/>
            <a:ext cx="936000" cy="288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A7107-A484-A446-A55E-16B87583F275}" type="datetime1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29/09/2021</a:t>
            </a:fld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D8031-C8E5-48F8-A3B6-81643B27A3AF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566000" y="6048000"/>
            <a:ext cx="1980000" cy="288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4098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60655" y="768420"/>
            <a:ext cx="8753475" cy="307777"/>
          </a:xfrm>
        </p:spPr>
        <p:txBody>
          <a:bodyPr anchor="t">
            <a:spAutoFit/>
          </a:bodyPr>
          <a:lstStyle>
            <a:lvl1pPr marL="0" indent="0">
              <a:buFont typeface="Arial"/>
              <a:buNone/>
              <a:defRPr lang="en-US" sz="2000" b="0" i="0" kern="1200" cap="all" baseline="0" dirty="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62539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60654" y="768420"/>
            <a:ext cx="8753475" cy="369332"/>
          </a:xfrm>
        </p:spPr>
        <p:txBody>
          <a:bodyPr anchor="t">
            <a:spAutoFit/>
          </a:bodyPr>
          <a:lstStyle>
            <a:lvl1pPr marL="0" indent="0">
              <a:buFont typeface="Arial"/>
              <a:buNone/>
              <a:defRPr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57962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191500" y="6570664"/>
            <a:ext cx="495300" cy="24447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8595B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7012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 sz="2800" b="1">
                <a:solidFill>
                  <a:srgbClr val="66CCFF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09214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0"/>
            <a:ext cx="9144000" cy="6408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780000" y="2304000"/>
            <a:ext cx="5094000" cy="1800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titel van de sectie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780000" y="4419108"/>
            <a:ext cx="5094000" cy="108000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en typ de subtitel van de sectie</a:t>
            </a:r>
            <a:endParaRPr lang="nl-BE" dirty="0"/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12000"/>
            <a:ext cx="1512458" cy="540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6800"/>
            <a:ext cx="3300991" cy="32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337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648000"/>
            <a:ext cx="9144000" cy="6228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096000" y="2088000"/>
            <a:ext cx="5580000" cy="180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titel van de presentatie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096000" y="4193675"/>
            <a:ext cx="5580000" cy="108000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en typ de subtitel van de presentatie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800000"/>
            <a:ext cx="1840048" cy="429444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283600" y="5706000"/>
            <a:ext cx="428400" cy="720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4732" cy="7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54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7E7A8-B5D8-E54A-98E8-B0B35E7528B1}" type="datetime1">
              <a:rPr lang="en-GB" smtClean="0"/>
              <a:t>29/09/2021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1822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73D6B-8906-7645-B3C8-CBB43D29F1CB}" type="datetime1">
              <a:rPr lang="en-GB" smtClean="0"/>
              <a:t>29/09/2021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9059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3008313" cy="895100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3761909" y="540000"/>
            <a:ext cx="5105139" cy="5256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tabLst/>
              <a:defRPr sz="1600">
                <a:solidFill>
                  <a:srgbClr val="00407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39552" y="1435101"/>
            <a:ext cx="3008313" cy="435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64DF-AC27-F148-9B1D-8D70CA3A9ACA}" type="datetime1">
              <a:rPr lang="en-GB" smtClean="0"/>
              <a:t>29/09/2021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6352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4788000"/>
            <a:ext cx="8334000" cy="540000"/>
          </a:xfrm>
        </p:spPr>
        <p:txBody>
          <a:bodyPr anchor="t" anchorCtr="0">
            <a:noAutofit/>
          </a:bodyPr>
          <a:lstStyle>
            <a:lvl1pPr algn="l">
              <a:defRPr sz="2000" b="1"/>
            </a:lvl1pPr>
          </a:lstStyle>
          <a:p>
            <a:r>
              <a:rPr lang="nl-NL" dirty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000" y="540000"/>
            <a:ext cx="8334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000" y="5445224"/>
            <a:ext cx="8334000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40000" y="6048000"/>
            <a:ext cx="936000" cy="288000"/>
          </a:xfrm>
        </p:spPr>
        <p:txBody>
          <a:bodyPr/>
          <a:lstStyle/>
          <a:p>
            <a:fld id="{50EA7107-A484-A446-A55E-16B87583F275}" type="datetime1">
              <a:rPr lang="en-GB" smtClean="0"/>
              <a:t>29/09/2021</a:t>
            </a:fld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566000" y="6048000"/>
            <a:ext cx="1980000" cy="288000"/>
          </a:xfr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24263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0.pn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9552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3E3ED95-BEB3-8E44-858B-738D508EC90F}" type="datetime1">
              <a:rPr lang="en-GB" smtClean="0"/>
              <a:t>29/09/2021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66000" y="6048000"/>
            <a:ext cx="1980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636000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0621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9" r:id="rId2"/>
    <p:sldLayoutId id="2147483698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720" r:id="rId10"/>
    <p:sldLayoutId id="2147483732" r:id="rId11"/>
    <p:sldLayoutId id="2147483733" r:id="rId12"/>
    <p:sldLayoutId id="2147483735" r:id="rId13"/>
    <p:sldLayoutId id="2147483747" r:id="rId1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rgbClr val="52BDEC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60000" indent="-360000" algn="l" defTabSz="914400" rtl="0" eaLnBrk="1" latinLnBrk="0" hangingPunct="1">
        <a:spcBef>
          <a:spcPts val="580"/>
        </a:spcBef>
        <a:buSzPct val="110000"/>
        <a:buFont typeface="Arial" pitchFamily="34" charset="0"/>
        <a:buChar char="•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1pPr>
      <a:lvl2pPr marL="720000" indent="-360363" algn="l" defTabSz="914400" rtl="0" eaLnBrk="1" latinLnBrk="0" hangingPunct="1">
        <a:spcBef>
          <a:spcPts val="580"/>
        </a:spcBef>
        <a:buSzPct val="75000"/>
        <a:buFont typeface="Courier New" pitchFamily="49" charset="0"/>
        <a:buChar char="o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2pPr>
      <a:lvl3pPr marL="990000" indent="-2700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3pPr>
      <a:lvl4pPr marL="1168400" indent="-180000" algn="l" defTabSz="914400" rtl="0" eaLnBrk="1" latinLnBrk="0" hangingPunct="1">
        <a:spcBef>
          <a:spcPts val="380"/>
        </a:spcBef>
        <a:buSzPct val="80000"/>
        <a:buFont typeface="Arial" pitchFamily="34" charset="0"/>
        <a:buChar char="•"/>
        <a:defRPr sz="16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4pPr>
      <a:lvl5pPr marL="1338263" indent="-179388" algn="l" defTabSz="914400" rtl="0" eaLnBrk="1" latinLnBrk="0" hangingPunct="1">
        <a:spcBef>
          <a:spcPts val="380"/>
        </a:spcBef>
        <a:buFont typeface="Arial" pitchFamily="34" charset="0"/>
        <a:buChar char="-"/>
        <a:defRPr lang="nl-BE" sz="1600" kern="1200" dirty="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4000"/>
            <a:ext cx="3240000" cy="2668236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9552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1D0B1DB-8DE5-7341-811B-6366ECF600FF}" type="datetime1">
              <a:rPr lang="en-GB" smtClean="0"/>
              <a:t>29/09/2021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66000" y="6048000"/>
            <a:ext cx="1980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636000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0" y="6372000"/>
            <a:ext cx="9144000" cy="486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5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baseline="0">
          <a:solidFill>
            <a:srgbClr val="52BDEC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60000" indent="-360000" algn="l" defTabSz="914400" rtl="0" eaLnBrk="1" latinLnBrk="0" hangingPunct="1">
        <a:spcBef>
          <a:spcPts val="580"/>
        </a:spcBef>
        <a:buSzPct val="110000"/>
        <a:buFont typeface="Arial" pitchFamily="34" charset="0"/>
        <a:buChar char="•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1pPr>
      <a:lvl2pPr marL="720000" indent="-360363" algn="l" defTabSz="914400" rtl="0" eaLnBrk="1" latinLnBrk="0" hangingPunct="1">
        <a:spcBef>
          <a:spcPts val="580"/>
        </a:spcBef>
        <a:buSzPct val="75000"/>
        <a:buFont typeface="Courier New" pitchFamily="49" charset="0"/>
        <a:buChar char="o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2pPr>
      <a:lvl3pPr marL="990000" indent="-2700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3pPr>
      <a:lvl4pPr marL="1168400" indent="-180000" algn="l" defTabSz="914400" rtl="0" eaLnBrk="1" latinLnBrk="0" hangingPunct="1">
        <a:spcBef>
          <a:spcPts val="380"/>
        </a:spcBef>
        <a:buSzPct val="80000"/>
        <a:buFont typeface="Arial" pitchFamily="34" charset="0"/>
        <a:buChar char="•"/>
        <a:defRPr sz="16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4pPr>
      <a:lvl5pPr marL="1338263" indent="-179388" algn="l" defTabSz="914400" rtl="0" eaLnBrk="1" latinLnBrk="0" hangingPunct="1">
        <a:spcBef>
          <a:spcPts val="380"/>
        </a:spcBef>
        <a:buFont typeface="Arial" pitchFamily="34" charset="0"/>
        <a:buChar char="-"/>
        <a:defRPr lang="nl-BE" sz="1600" kern="1200" dirty="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9552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131E37-C599-3A42-B9B7-9B4055A7FEFA}" type="datetime1">
              <a:rPr lang="en-GB" smtClean="0">
                <a:solidFill>
                  <a:srgbClr val="00407A"/>
                </a:solidFill>
              </a:rPr>
              <a:pPr/>
              <a:t>29/09/2021</a:t>
            </a:fld>
            <a:endParaRPr lang="nl-BE" dirty="0">
              <a:solidFill>
                <a:srgbClr val="00407A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66000" y="6048000"/>
            <a:ext cx="1980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l-BE" dirty="0">
              <a:solidFill>
                <a:srgbClr val="00407A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11534" y="658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0" y="6372000"/>
            <a:ext cx="9144000" cy="4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8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lang="nl-BE" sz="3600" kern="1200" baseline="0" dirty="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60000" indent="-360000" algn="l" defTabSz="914400" rtl="0" eaLnBrk="1" latinLnBrk="0" hangingPunct="1">
        <a:spcBef>
          <a:spcPts val="580"/>
        </a:spcBef>
        <a:buSzPct val="110000"/>
        <a:buFont typeface="Arial" pitchFamily="34" charset="0"/>
        <a:buChar char="•"/>
        <a:defRPr lang="nl-NL" sz="24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20000" indent="-360363" algn="l" defTabSz="914400" rtl="0" eaLnBrk="1" latinLnBrk="0" hangingPunct="1">
        <a:spcBef>
          <a:spcPts val="580"/>
        </a:spcBef>
        <a:buSzPct val="75000"/>
        <a:buFont typeface="Courier New" pitchFamily="49" charset="0"/>
        <a:buChar char="o"/>
        <a:defRPr lang="nl-NL" sz="24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90000" indent="-270000" algn="l" defTabSz="914400" rtl="0" eaLnBrk="1" latinLnBrk="0" hangingPunct="1">
        <a:spcBef>
          <a:spcPct val="20000"/>
        </a:spcBef>
        <a:buFont typeface="Arial" pitchFamily="34" charset="0"/>
        <a:buChar char="•"/>
        <a:defRPr lang="nl-NL" sz="20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68400" indent="-180000" algn="l" defTabSz="914400" rtl="0" eaLnBrk="1" latinLnBrk="0" hangingPunct="1">
        <a:spcBef>
          <a:spcPts val="380"/>
        </a:spcBef>
        <a:buSzPct val="80000"/>
        <a:buFont typeface="Arial" pitchFamily="34" charset="0"/>
        <a:buChar char="•"/>
        <a:defRPr lang="nl-NL" sz="16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338263" indent="-179388" algn="l" defTabSz="914400" rtl="0" eaLnBrk="1" latinLnBrk="0" hangingPunct="1">
        <a:spcBef>
          <a:spcPts val="380"/>
        </a:spcBef>
        <a:buFont typeface="Arial" pitchFamily="34" charset="0"/>
        <a:buChar char="-"/>
        <a:defRPr lang="nl-BE" sz="16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A67913-6FC9-4B48-9E8E-4EC2C9B7E206}" type="datetime1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29/09/2021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86250" y="6210000"/>
            <a:ext cx="369255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Faculteit, departement, dienst …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7991738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1655999"/>
            <a:ext cx="7991738" cy="439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26759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71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16">
          <p15:clr>
            <a:srgbClr val="F26B43"/>
          </p15:clr>
        </p15:guide>
        <p15:guide id="2" pos="5397">
          <p15:clr>
            <a:srgbClr val="F26B43"/>
          </p15:clr>
        </p15:guide>
        <p15:guide id="3" orient="horz" pos="102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9552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E3ED95-BEB3-8E44-858B-738D508EC90F}" type="datetime1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29/09/2021</a:t>
            </a:fld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66000" y="6048000"/>
            <a:ext cx="1980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636000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D8031-C8E5-48F8-A3B6-81643B27A3AF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9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2" r:id="rId11"/>
    <p:sldLayoutId id="2147483766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baseline="0">
          <a:solidFill>
            <a:srgbClr val="52BDEC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60000" indent="-360000" algn="l" defTabSz="914400" rtl="0" eaLnBrk="1" latinLnBrk="0" hangingPunct="1">
        <a:spcBef>
          <a:spcPts val="580"/>
        </a:spcBef>
        <a:buSzPct val="110000"/>
        <a:buFont typeface="Arial" pitchFamily="34" charset="0"/>
        <a:buChar char="•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1pPr>
      <a:lvl2pPr marL="720000" indent="-360363" algn="l" defTabSz="914400" rtl="0" eaLnBrk="1" latinLnBrk="0" hangingPunct="1">
        <a:spcBef>
          <a:spcPts val="580"/>
        </a:spcBef>
        <a:buSzPct val="75000"/>
        <a:buFont typeface="Courier New" pitchFamily="49" charset="0"/>
        <a:buChar char="o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2pPr>
      <a:lvl3pPr marL="990000" indent="-2700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3pPr>
      <a:lvl4pPr marL="1168400" indent="-180000" algn="l" defTabSz="914400" rtl="0" eaLnBrk="1" latinLnBrk="0" hangingPunct="1">
        <a:spcBef>
          <a:spcPts val="380"/>
        </a:spcBef>
        <a:buSzPct val="80000"/>
        <a:buFont typeface="Arial" pitchFamily="34" charset="0"/>
        <a:buChar char="•"/>
        <a:defRPr sz="16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4pPr>
      <a:lvl5pPr marL="1338263" indent="-179388" algn="l" defTabSz="914400" rtl="0" eaLnBrk="1" latinLnBrk="0" hangingPunct="1">
        <a:spcBef>
          <a:spcPts val="380"/>
        </a:spcBef>
        <a:buFont typeface="Arial" pitchFamily="34" charset="0"/>
        <a:buChar char="-"/>
        <a:defRPr lang="nl-BE" sz="1600" kern="1200" dirty="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6456861"/>
            <a:ext cx="9144000" cy="4011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11857" y="6505548"/>
            <a:ext cx="874936" cy="312147"/>
          </a:xfrm>
          <a:prstGeom prst="rect">
            <a:avLst/>
          </a:prstGeom>
        </p:spPr>
      </p:pic>
      <p:sp>
        <p:nvSpPr>
          <p:cNvPr id="6" name="Rectangle 20"/>
          <p:cNvSpPr>
            <a:spLocks noChangeArrowheads="1"/>
          </p:cNvSpPr>
          <p:nvPr userDrawn="1"/>
        </p:nvSpPr>
        <p:spPr bwMode="auto">
          <a:xfrm>
            <a:off x="99772" y="6455786"/>
            <a:ext cx="3993764" cy="41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Nanomaterials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for Nano-Electronics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MEMS: Introduction </a:t>
            </a:r>
            <a:fld id="{34E17E41-ADBF-B742-95F2-085582520F1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2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j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j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7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nected Objects Problems - Cartoon - Freezer not talking to the Stov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20" y="889841"/>
            <a:ext cx="7467188" cy="534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78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 flipV="1">
            <a:off x="1043609" y="4330589"/>
            <a:ext cx="7416823" cy="45719"/>
          </a:xfrm>
          <a:prstGeom prst="rect">
            <a:avLst/>
          </a:prstGeom>
          <a:solidFill>
            <a:srgbClr val="11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fbeeldingsresultaat voor IoT component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t="32461" r="1289" b="30324"/>
          <a:stretch/>
        </p:blipFill>
        <p:spPr bwMode="auto">
          <a:xfrm>
            <a:off x="107504" y="1905038"/>
            <a:ext cx="8712967" cy="20280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al 1"/>
          <p:cNvSpPr/>
          <p:nvPr/>
        </p:nvSpPr>
        <p:spPr>
          <a:xfrm>
            <a:off x="1901700" y="4149080"/>
            <a:ext cx="367776" cy="432048"/>
          </a:xfrm>
          <a:prstGeom prst="ellipse">
            <a:avLst/>
          </a:prstGeom>
          <a:solidFill>
            <a:srgbClr val="11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8" name="Ovaal 7"/>
          <p:cNvSpPr/>
          <p:nvPr/>
        </p:nvSpPr>
        <p:spPr>
          <a:xfrm>
            <a:off x="4251876" y="4149080"/>
            <a:ext cx="367776" cy="432048"/>
          </a:xfrm>
          <a:prstGeom prst="ellipse">
            <a:avLst/>
          </a:prstGeom>
          <a:solidFill>
            <a:srgbClr val="11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9" name="Ovaal 8"/>
          <p:cNvSpPr/>
          <p:nvPr/>
        </p:nvSpPr>
        <p:spPr>
          <a:xfrm>
            <a:off x="6962093" y="4142285"/>
            <a:ext cx="367776" cy="432048"/>
          </a:xfrm>
          <a:prstGeom prst="ellipse">
            <a:avLst/>
          </a:prstGeom>
          <a:solidFill>
            <a:srgbClr val="11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713568" y="4778645"/>
            <a:ext cx="25691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</a:t>
            </a:r>
            <a:r>
              <a:rPr lang="en-US" sz="2000" b="1" dirty="0"/>
              <a:t>Things</a:t>
            </a:r>
            <a:r>
              <a:rPr lang="en-US" sz="2000" dirty="0"/>
              <a:t>, which are embedded with sensors and/or actuators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3449908" y="4716586"/>
            <a:ext cx="2130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</a:t>
            </a:r>
            <a:r>
              <a:rPr lang="en-US" sz="2000" b="1" dirty="0"/>
              <a:t>network</a:t>
            </a:r>
            <a:r>
              <a:rPr lang="en-US" sz="2000" dirty="0"/>
              <a:t> that connects them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6036950" y="4719669"/>
            <a:ext cx="246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systems that </a:t>
            </a:r>
            <a:r>
              <a:rPr lang="en-US" sz="2000" b="1" dirty="0"/>
              <a:t>process</a:t>
            </a:r>
            <a:r>
              <a:rPr lang="en-US" sz="2000" dirty="0"/>
              <a:t> data to/from the Things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49742" y="6309320"/>
            <a:ext cx="63614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source: https://www.linkedin.com/pulse/internet-things-iot-dummies-rajat-kochhar</a:t>
            </a:r>
            <a:endParaRPr lang="nl-NL" sz="12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>
                <a:solidFill>
                  <a:schemeClr val="accent1"/>
                </a:solidFill>
              </a:rPr>
              <a:t>IoT</a:t>
            </a:r>
            <a:r>
              <a:rPr lang="nl-BE" dirty="0">
                <a:solidFill>
                  <a:schemeClr val="accent1"/>
                </a:solidFill>
              </a:rPr>
              <a:t> architectuur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748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6931" y="1876527"/>
            <a:ext cx="5651577" cy="3348038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</a:t>
            </a:fld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IoT</a:t>
            </a:r>
            <a:r>
              <a:rPr lang="nl-NL" dirty="0"/>
              <a:t> onderdelen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92123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-6134" t="-45152" r="-17529" b="28854"/>
          <a:stretch/>
        </p:blipFill>
        <p:spPr>
          <a:xfrm>
            <a:off x="-612576" y="-54769"/>
            <a:ext cx="11475861" cy="6912769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10776" y="332656"/>
            <a:ext cx="4752528" cy="1736046"/>
          </a:xfrm>
        </p:spPr>
        <p:txBody>
          <a:bodyPr>
            <a:normAutofit/>
          </a:bodyPr>
          <a:lstStyle/>
          <a:p>
            <a:r>
              <a:rPr lang="nl-BE" sz="3200" dirty="0">
                <a:solidFill>
                  <a:schemeClr val="tx2">
                    <a:lumMod val="75000"/>
                  </a:schemeClr>
                </a:solidFill>
              </a:rPr>
              <a:t>Illustratie </a:t>
            </a:r>
            <a:r>
              <a:rPr lang="nl-BE" sz="3200" dirty="0" err="1">
                <a:solidFill>
                  <a:schemeClr val="tx2">
                    <a:lumMod val="75000"/>
                  </a:schemeClr>
                </a:solidFill>
              </a:rPr>
              <a:t>Iot</a:t>
            </a:r>
            <a:r>
              <a:rPr lang="nl-BE" sz="3200" dirty="0">
                <a:solidFill>
                  <a:schemeClr val="tx2">
                    <a:lumMod val="75000"/>
                  </a:schemeClr>
                </a:solidFill>
              </a:rPr>
              <a:t> architectuur: </a:t>
            </a:r>
            <a:br>
              <a:rPr lang="nl-BE" sz="32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nl-BE" sz="3200" dirty="0">
                <a:solidFill>
                  <a:schemeClr val="tx2">
                    <a:lumMod val="75000"/>
                  </a:schemeClr>
                </a:solidFill>
              </a:rPr>
              <a:t>smart water meter</a:t>
            </a: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/>
          <a:srcRect l="4848" b="43489"/>
          <a:stretch/>
        </p:blipFill>
        <p:spPr>
          <a:xfrm>
            <a:off x="6660232" y="692696"/>
            <a:ext cx="2406125" cy="130399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169" y="667378"/>
            <a:ext cx="1273950" cy="135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37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itel 3"/>
          <p:cNvSpPr txBox="1">
            <a:spLocks/>
          </p:cNvSpPr>
          <p:nvPr/>
        </p:nvSpPr>
        <p:spPr>
          <a:xfrm>
            <a:off x="4714800" y="764704"/>
            <a:ext cx="4177679" cy="468052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>
                <a:solidFill>
                  <a:schemeClr val="tx2">
                    <a:lumMod val="75000"/>
                  </a:schemeClr>
                </a:solidFill>
              </a:rPr>
              <a:t>Smart meter:</a:t>
            </a:r>
          </a:p>
          <a:p>
            <a:endParaRPr lang="nl-BE" sz="32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nl-BE" sz="3200" dirty="0">
                <a:solidFill>
                  <a:schemeClr val="tx2">
                    <a:lumMod val="75000"/>
                  </a:schemeClr>
                </a:solidFill>
              </a:rPr>
              <a:t>meet &amp; </a:t>
            </a:r>
          </a:p>
          <a:p>
            <a:r>
              <a:rPr lang="nl-BE" sz="3200" dirty="0">
                <a:solidFill>
                  <a:schemeClr val="tx2">
                    <a:lumMod val="75000"/>
                  </a:schemeClr>
                </a:solidFill>
              </a:rPr>
              <a:t>stuur data</a:t>
            </a:r>
          </a:p>
          <a:p>
            <a:endParaRPr lang="nl-BE" sz="3200" dirty="0">
              <a:solidFill>
                <a:schemeClr val="tx2">
                  <a:lumMod val="75000"/>
                </a:schemeClr>
              </a:solidFill>
            </a:endParaRPr>
          </a:p>
          <a:p>
            <a:endParaRPr lang="nl-BE" sz="3200" dirty="0">
              <a:solidFill>
                <a:schemeClr val="tx2">
                  <a:lumMod val="75000"/>
                </a:schemeClr>
              </a:solidFill>
            </a:endParaRPr>
          </a:p>
          <a:p>
            <a:endParaRPr lang="nl-BE" sz="3200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chemeClr val="tx2">
                    <a:lumMod val="75000"/>
                  </a:schemeClr>
                </a:solidFill>
              </a:rPr>
              <a:t>Laag vermogen elektronica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sz="2200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chemeClr val="tx2">
                    <a:lumMod val="75000"/>
                  </a:schemeClr>
                </a:solidFill>
              </a:rPr>
              <a:t>Draadloze communicatie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chemeClr val="tx2">
                    <a:lumMod val="75000"/>
                  </a:schemeClr>
                </a:solidFill>
              </a:rPr>
              <a:t>Batterij voor jarenlange werking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sz="2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572000" cy="684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66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Faculteit, departement, dienst …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263" y="854206"/>
            <a:ext cx="5768060" cy="5263518"/>
          </a:xfrm>
          <a:prstGeom prst="rect">
            <a:avLst/>
          </a:prstGeom>
        </p:spPr>
      </p:pic>
      <p:sp>
        <p:nvSpPr>
          <p:cNvPr id="5" name="Titel 3"/>
          <p:cNvSpPr txBox="1">
            <a:spLocks/>
          </p:cNvSpPr>
          <p:nvPr/>
        </p:nvSpPr>
        <p:spPr>
          <a:xfrm>
            <a:off x="325465" y="194781"/>
            <a:ext cx="8349656" cy="17360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2800" dirty="0">
                <a:solidFill>
                  <a:schemeClr val="tx2">
                    <a:lumMod val="75000"/>
                  </a:schemeClr>
                </a:solidFill>
              </a:rPr>
              <a:t>Cloud platform: (in)zicht op data 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itel 3"/>
          <p:cNvSpPr txBox="1">
            <a:spLocks/>
          </p:cNvSpPr>
          <p:nvPr/>
        </p:nvSpPr>
        <p:spPr>
          <a:xfrm>
            <a:off x="467544" y="6226544"/>
            <a:ext cx="8349656" cy="6480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2800" dirty="0">
                <a:solidFill>
                  <a:schemeClr val="tx2">
                    <a:lumMod val="75000"/>
                  </a:schemeClr>
                </a:solidFill>
              </a:rPr>
              <a:t>Slimme algoritmes kunnen bv. lek detecteren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26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6931" y="1876527"/>
            <a:ext cx="5651577" cy="3348038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15</a:t>
            </a:fld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IoT</a:t>
            </a:r>
            <a:r>
              <a:rPr lang="nl-NL" dirty="0"/>
              <a:t> onderdelen</a:t>
            </a:r>
            <a:endParaRPr lang="nl-BE" dirty="0"/>
          </a:p>
        </p:txBody>
      </p:sp>
      <p:pic>
        <p:nvPicPr>
          <p:cNvPr id="6" name="Picture 7" descr="Zoom-In-icon.png">
            <a:extLst>
              <a:ext uri="{FF2B5EF4-FFF2-40B4-BE49-F238E27FC236}">
                <a16:creationId xmlns:a16="http://schemas.microsoft.com/office/drawing/2014/main" id="{964DF457-2FA5-47ED-BB1C-A65F8D875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4149080"/>
            <a:ext cx="152786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32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D64DCCA-F9C1-4CB4-86F1-FA671B1DA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16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D06643C-2529-41DC-BEA2-B920E3043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012527"/>
            <a:ext cx="8280900" cy="618072"/>
          </a:xfrm>
        </p:spPr>
        <p:txBody>
          <a:bodyPr>
            <a:normAutofit/>
          </a:bodyPr>
          <a:lstStyle/>
          <a:p>
            <a:r>
              <a:rPr lang="nl-BE" sz="2100" dirty="0"/>
              <a:t>Elektronische Systemen: typische anatomie en </a:t>
            </a:r>
            <a:r>
              <a:rPr lang="nl-BE" sz="2100" dirty="0" err="1"/>
              <a:t>sub-systemen</a:t>
            </a:r>
            <a:endParaRPr lang="nl-BE" sz="2100" dirty="0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7903CCF5-9A90-4F63-976D-655DD302ADB3}"/>
              </a:ext>
            </a:extLst>
          </p:cNvPr>
          <p:cNvSpPr/>
          <p:nvPr/>
        </p:nvSpPr>
        <p:spPr>
          <a:xfrm>
            <a:off x="594602" y="2210610"/>
            <a:ext cx="7726844" cy="2751730"/>
          </a:xfrm>
          <a:prstGeom prst="roundRect">
            <a:avLst>
              <a:gd name="adj" fmla="val 11437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09EACBBF-880B-42B2-9C4A-32B481DB5482}"/>
              </a:ext>
            </a:extLst>
          </p:cNvPr>
          <p:cNvSpPr/>
          <p:nvPr/>
        </p:nvSpPr>
        <p:spPr>
          <a:xfrm>
            <a:off x="1615415" y="2708545"/>
            <a:ext cx="1404431" cy="1336946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350" dirty="0">
                <a:solidFill>
                  <a:srgbClr val="005E77"/>
                </a:solidFill>
              </a:rPr>
              <a:t>Signaal Conditionering</a:t>
            </a:r>
          </a:p>
          <a:p>
            <a:pPr algn="ctr"/>
            <a:endParaRPr lang="nl-BE" sz="1350" dirty="0">
              <a:solidFill>
                <a:srgbClr val="005E77"/>
              </a:solidFill>
            </a:endParaRPr>
          </a:p>
          <a:p>
            <a:pPr algn="ctr"/>
            <a:r>
              <a:rPr lang="nl-BE" sz="1350" dirty="0">
                <a:solidFill>
                  <a:srgbClr val="005E77"/>
                </a:solidFill>
              </a:rPr>
              <a:t>(versterken, filteren, …)</a:t>
            </a: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6D1DF999-A3FB-46F5-A24B-DA6EF9A08140}"/>
              </a:ext>
            </a:extLst>
          </p:cNvPr>
          <p:cNvSpPr/>
          <p:nvPr/>
        </p:nvSpPr>
        <p:spPr>
          <a:xfrm>
            <a:off x="4370130" y="2708544"/>
            <a:ext cx="1404431" cy="1336945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350" dirty="0">
                <a:solidFill>
                  <a:srgbClr val="005E77"/>
                </a:solidFill>
              </a:rPr>
              <a:t>Signaal Verwerking</a:t>
            </a:r>
          </a:p>
          <a:p>
            <a:pPr algn="ctr"/>
            <a:endParaRPr lang="nl-BE" sz="1350" dirty="0">
              <a:solidFill>
                <a:srgbClr val="005E77"/>
              </a:solidFill>
            </a:endParaRPr>
          </a:p>
          <a:p>
            <a:pPr algn="ctr"/>
            <a:r>
              <a:rPr lang="nl-BE" sz="1350" dirty="0">
                <a:solidFill>
                  <a:srgbClr val="005E77"/>
                </a:solidFill>
              </a:rPr>
              <a:t>(analoog, digitaal, controle)</a:t>
            </a: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5562B1B8-4C6F-4A45-B458-55B962E97FB6}"/>
              </a:ext>
            </a:extLst>
          </p:cNvPr>
          <p:cNvSpPr/>
          <p:nvPr/>
        </p:nvSpPr>
        <p:spPr>
          <a:xfrm>
            <a:off x="7296491" y="2442310"/>
            <a:ext cx="707565" cy="381120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350" dirty="0">
                <a:solidFill>
                  <a:srgbClr val="005E77"/>
                </a:solidFill>
              </a:rPr>
              <a:t>radio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D26BA9A-6EA8-482A-B840-2A8682CAD4F7}"/>
              </a:ext>
            </a:extLst>
          </p:cNvPr>
          <p:cNvSpPr txBox="1"/>
          <p:nvPr/>
        </p:nvSpPr>
        <p:spPr>
          <a:xfrm>
            <a:off x="7024140" y="4318737"/>
            <a:ext cx="125226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1350" dirty="0">
                <a:solidFill>
                  <a:srgbClr val="1D8DB0"/>
                </a:solidFill>
              </a:rPr>
              <a:t>communicatie</a:t>
            </a:r>
          </a:p>
          <a:p>
            <a:pPr algn="ctr"/>
            <a:r>
              <a:rPr lang="nl-BE" sz="1350" dirty="0">
                <a:solidFill>
                  <a:srgbClr val="1D8DB0"/>
                </a:solidFill>
              </a:rPr>
              <a:t>actuator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292C50B-9087-4732-8063-86811E452765}"/>
              </a:ext>
            </a:extLst>
          </p:cNvPr>
          <p:cNvSpPr txBox="1"/>
          <p:nvPr/>
        </p:nvSpPr>
        <p:spPr>
          <a:xfrm>
            <a:off x="765182" y="4502173"/>
            <a:ext cx="8963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350" dirty="0">
                <a:solidFill>
                  <a:srgbClr val="1D8DB0"/>
                </a:solidFill>
              </a:rPr>
              <a:t>sensoren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F865705A-9EEF-4C29-993B-5DC327421E03}"/>
              </a:ext>
            </a:extLst>
          </p:cNvPr>
          <p:cNvGrpSpPr/>
          <p:nvPr/>
        </p:nvGrpSpPr>
        <p:grpSpPr>
          <a:xfrm>
            <a:off x="3427573" y="3374570"/>
            <a:ext cx="613869" cy="553998"/>
            <a:chOff x="3555460" y="1099226"/>
            <a:chExt cx="818491" cy="738664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89A6C6E-7D5B-4457-8BD0-38465810C6F5}"/>
                </a:ext>
              </a:extLst>
            </p:cNvPr>
            <p:cNvSpPr/>
            <p:nvPr/>
          </p:nvSpPr>
          <p:spPr>
            <a:xfrm>
              <a:off x="3555460" y="1099226"/>
              <a:ext cx="739302" cy="671208"/>
            </a:xfrm>
            <a:prstGeom prst="rect">
              <a:avLst/>
            </a:prstGeom>
            <a:noFill/>
            <a:ln>
              <a:solidFill>
                <a:srgbClr val="1D8D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/>
            </a:p>
          </p:txBody>
        </p:sp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62E9D5CF-AAEF-42AA-9D33-557AFFDEC0F9}"/>
                </a:ext>
              </a:extLst>
            </p:cNvPr>
            <p:cNvCxnSpPr/>
            <p:nvPr/>
          </p:nvCxnSpPr>
          <p:spPr>
            <a:xfrm flipV="1">
              <a:off x="3555460" y="1099226"/>
              <a:ext cx="739302" cy="67120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F45960E3-C848-4E14-81C7-41E6FADAB67A}"/>
                </a:ext>
              </a:extLst>
            </p:cNvPr>
            <p:cNvSpPr txBox="1"/>
            <p:nvPr/>
          </p:nvSpPr>
          <p:spPr>
            <a:xfrm>
              <a:off x="3589121" y="1099226"/>
              <a:ext cx="78483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500" dirty="0">
                  <a:solidFill>
                    <a:srgbClr val="005E77"/>
                  </a:solidFill>
                </a:rPr>
                <a:t>A</a:t>
              </a:r>
            </a:p>
            <a:p>
              <a:r>
                <a:rPr lang="nl-BE" sz="1500" dirty="0">
                  <a:solidFill>
                    <a:srgbClr val="005E77"/>
                  </a:solidFill>
                </a:rPr>
                <a:t>     D</a:t>
              </a:r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1C4B0CED-E855-4E16-B9C2-EDE5C3A4E305}"/>
              </a:ext>
            </a:extLst>
          </p:cNvPr>
          <p:cNvGrpSpPr/>
          <p:nvPr/>
        </p:nvGrpSpPr>
        <p:grpSpPr>
          <a:xfrm>
            <a:off x="6162641" y="3381500"/>
            <a:ext cx="592004" cy="553998"/>
            <a:chOff x="3555460" y="1099226"/>
            <a:chExt cx="789338" cy="738664"/>
          </a:xfrm>
        </p:grpSpPr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ACB301F3-8CEF-4F56-84DA-D5615FB5BD64}"/>
                </a:ext>
              </a:extLst>
            </p:cNvPr>
            <p:cNvSpPr/>
            <p:nvPr/>
          </p:nvSpPr>
          <p:spPr>
            <a:xfrm>
              <a:off x="3555460" y="1099226"/>
              <a:ext cx="739302" cy="671208"/>
            </a:xfrm>
            <a:prstGeom prst="rect">
              <a:avLst/>
            </a:prstGeom>
            <a:noFill/>
            <a:ln>
              <a:solidFill>
                <a:srgbClr val="1D8D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350"/>
            </a:p>
          </p:txBody>
        </p:sp>
        <p:cxnSp>
          <p:nvCxnSpPr>
            <p:cNvPr id="21" name="Rechte verbindingslijn 20">
              <a:extLst>
                <a:ext uri="{FF2B5EF4-FFF2-40B4-BE49-F238E27FC236}">
                  <a16:creationId xmlns:a16="http://schemas.microsoft.com/office/drawing/2014/main" id="{45907DC1-D958-4D12-BD74-51D128C6EBC2}"/>
                </a:ext>
              </a:extLst>
            </p:cNvPr>
            <p:cNvCxnSpPr/>
            <p:nvPr/>
          </p:nvCxnSpPr>
          <p:spPr>
            <a:xfrm flipV="1">
              <a:off x="3555460" y="1099226"/>
              <a:ext cx="739302" cy="67120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38EBE188-3019-432C-88AB-BE8633E5D9F7}"/>
                </a:ext>
              </a:extLst>
            </p:cNvPr>
            <p:cNvSpPr txBox="1"/>
            <p:nvPr/>
          </p:nvSpPr>
          <p:spPr>
            <a:xfrm>
              <a:off x="3589121" y="1099226"/>
              <a:ext cx="75567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500" dirty="0">
                  <a:solidFill>
                    <a:srgbClr val="005E77"/>
                  </a:solidFill>
                </a:rPr>
                <a:t>D</a:t>
              </a:r>
            </a:p>
            <a:p>
              <a:r>
                <a:rPr lang="nl-BE" sz="1500" dirty="0">
                  <a:solidFill>
                    <a:srgbClr val="005E77"/>
                  </a:solidFill>
                </a:rPr>
                <a:t>     A</a:t>
              </a:r>
            </a:p>
          </p:txBody>
        </p:sp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A30BF487-4064-4B08-9CDA-46504E00C21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705818" y="2182406"/>
            <a:ext cx="806466" cy="80646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061871DA-FC27-4C33-BABF-62A45358ECD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4327" y="3029055"/>
            <a:ext cx="745334" cy="745334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6FD40477-16BB-4F7D-8680-0402D707245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5818" y="3814572"/>
            <a:ext cx="629691" cy="629691"/>
          </a:xfrm>
          <a:prstGeom prst="rect">
            <a:avLst/>
          </a:prstGeom>
        </p:spPr>
      </p:pic>
      <p:sp>
        <p:nvSpPr>
          <p:cNvPr id="29" name="Tekstvak 28">
            <a:extLst>
              <a:ext uri="{FF2B5EF4-FFF2-40B4-BE49-F238E27FC236}">
                <a16:creationId xmlns:a16="http://schemas.microsoft.com/office/drawing/2014/main" id="{A4D1CFC5-0BD7-4EE6-8FBA-2C3DE6B88496}"/>
              </a:ext>
            </a:extLst>
          </p:cNvPr>
          <p:cNvSpPr txBox="1"/>
          <p:nvPr/>
        </p:nvSpPr>
        <p:spPr>
          <a:xfrm>
            <a:off x="2763032" y="5031061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rgbClr val="1D8DB0"/>
                </a:solidFill>
              </a:rPr>
              <a:t>Interactie met de fysische wereld</a:t>
            </a:r>
          </a:p>
        </p:txBody>
      </p:sp>
      <p:cxnSp>
        <p:nvCxnSpPr>
          <p:cNvPr id="31" name="Verbindingslijn: gekromd 30">
            <a:extLst>
              <a:ext uri="{FF2B5EF4-FFF2-40B4-BE49-F238E27FC236}">
                <a16:creationId xmlns:a16="http://schemas.microsoft.com/office/drawing/2014/main" id="{06E07834-D06A-4CEF-9281-F6D9DA72DCC9}"/>
              </a:ext>
            </a:extLst>
          </p:cNvPr>
          <p:cNvCxnSpPr>
            <a:cxnSpLocks/>
          </p:cNvCxnSpPr>
          <p:nvPr/>
        </p:nvCxnSpPr>
        <p:spPr>
          <a:xfrm>
            <a:off x="1416290" y="2522698"/>
            <a:ext cx="389405" cy="167864"/>
          </a:xfrm>
          <a:prstGeom prst="curvedConnector3">
            <a:avLst>
              <a:gd name="adj1" fmla="val 94966"/>
            </a:avLst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Verbindingslijn: gekromd 39">
            <a:extLst>
              <a:ext uri="{FF2B5EF4-FFF2-40B4-BE49-F238E27FC236}">
                <a16:creationId xmlns:a16="http://schemas.microsoft.com/office/drawing/2014/main" id="{FF045B1C-8F69-415B-ACF5-F84903D7B1C4}"/>
              </a:ext>
            </a:extLst>
          </p:cNvPr>
          <p:cNvCxnSpPr/>
          <p:nvPr/>
        </p:nvCxnSpPr>
        <p:spPr>
          <a:xfrm flipV="1">
            <a:off x="1265810" y="3213776"/>
            <a:ext cx="375731" cy="187946"/>
          </a:xfrm>
          <a:prstGeom prst="curvedConnector3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Verbindingslijn: gekromd 41">
            <a:extLst>
              <a:ext uri="{FF2B5EF4-FFF2-40B4-BE49-F238E27FC236}">
                <a16:creationId xmlns:a16="http://schemas.microsoft.com/office/drawing/2014/main" id="{54D46648-0373-4702-AD94-FB6883117D4A}"/>
              </a:ext>
            </a:extLst>
          </p:cNvPr>
          <p:cNvCxnSpPr>
            <a:cxnSpLocks/>
          </p:cNvCxnSpPr>
          <p:nvPr/>
        </p:nvCxnSpPr>
        <p:spPr>
          <a:xfrm flipV="1">
            <a:off x="1241757" y="4027714"/>
            <a:ext cx="534755" cy="230954"/>
          </a:xfrm>
          <a:prstGeom prst="curvedConnector3">
            <a:avLst>
              <a:gd name="adj1" fmla="val 67054"/>
            </a:avLst>
          </a:prstGeom>
          <a:ln w="28575">
            <a:solidFill>
              <a:srgbClr val="1D8D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Verbindingslijn: gekromd 44">
            <a:extLst>
              <a:ext uri="{FF2B5EF4-FFF2-40B4-BE49-F238E27FC236}">
                <a16:creationId xmlns:a16="http://schemas.microsoft.com/office/drawing/2014/main" id="{83C849AD-CD4D-49B5-98CE-56EFF2DD343D}"/>
              </a:ext>
            </a:extLst>
          </p:cNvPr>
          <p:cNvCxnSpPr>
            <a:cxnSpLocks/>
            <a:endCxn id="11" idx="2"/>
          </p:cNvCxnSpPr>
          <p:nvPr/>
        </p:nvCxnSpPr>
        <p:spPr>
          <a:xfrm rot="10800000">
            <a:off x="1213383" y="4802256"/>
            <a:ext cx="1409441" cy="401931"/>
          </a:xfrm>
          <a:prstGeom prst="curvedConnector2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Verbindingslijn: gekromd 53">
            <a:extLst>
              <a:ext uri="{FF2B5EF4-FFF2-40B4-BE49-F238E27FC236}">
                <a16:creationId xmlns:a16="http://schemas.microsoft.com/office/drawing/2014/main" id="{457D8145-6B7B-45E0-9C28-267297434CBE}"/>
              </a:ext>
            </a:extLst>
          </p:cNvPr>
          <p:cNvCxnSpPr>
            <a:cxnSpLocks/>
          </p:cNvCxnSpPr>
          <p:nvPr/>
        </p:nvCxnSpPr>
        <p:spPr>
          <a:xfrm rot="10800000" flipH="1">
            <a:off x="6291240" y="4779172"/>
            <a:ext cx="1432522" cy="425013"/>
          </a:xfrm>
          <a:prstGeom prst="curvedConnector2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Afbeelding 55">
            <a:extLst>
              <a:ext uri="{FF2B5EF4-FFF2-40B4-BE49-F238E27FC236}">
                <a16:creationId xmlns:a16="http://schemas.microsoft.com/office/drawing/2014/main" id="{BCB0CC04-2B40-465D-BB6C-8F684DD6265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7928342" y="2225420"/>
            <a:ext cx="806467" cy="806467"/>
          </a:xfrm>
          <a:prstGeom prst="rect">
            <a:avLst/>
          </a:prstGeom>
        </p:spPr>
      </p:pic>
      <p:pic>
        <p:nvPicPr>
          <p:cNvPr id="59" name="Afbeelding 58">
            <a:extLst>
              <a:ext uri="{FF2B5EF4-FFF2-40B4-BE49-F238E27FC236}">
                <a16:creationId xmlns:a16="http://schemas.microsoft.com/office/drawing/2014/main" id="{8C7EF62D-FA1E-40CA-B4C1-8A5303295F7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57286" y="3569124"/>
            <a:ext cx="868480" cy="868480"/>
          </a:xfrm>
          <a:prstGeom prst="rect">
            <a:avLst/>
          </a:prstGeom>
        </p:spPr>
      </p:pic>
      <p:cxnSp>
        <p:nvCxnSpPr>
          <p:cNvPr id="61" name="Rechte verbindingslijn met pijl 60">
            <a:extLst>
              <a:ext uri="{FF2B5EF4-FFF2-40B4-BE49-F238E27FC236}">
                <a16:creationId xmlns:a16="http://schemas.microsoft.com/office/drawing/2014/main" id="{34739941-319C-4E94-92F6-015FC2036DB9}"/>
              </a:ext>
            </a:extLst>
          </p:cNvPr>
          <p:cNvCxnSpPr/>
          <p:nvPr/>
        </p:nvCxnSpPr>
        <p:spPr>
          <a:xfrm>
            <a:off x="3019846" y="3067861"/>
            <a:ext cx="135028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echte verbindingslijn met pijl 61">
            <a:extLst>
              <a:ext uri="{FF2B5EF4-FFF2-40B4-BE49-F238E27FC236}">
                <a16:creationId xmlns:a16="http://schemas.microsoft.com/office/drawing/2014/main" id="{DFBDD16E-867E-457B-91F4-F6D09EF2CEB0}"/>
              </a:ext>
            </a:extLst>
          </p:cNvPr>
          <p:cNvCxnSpPr>
            <a:cxnSpLocks/>
          </p:cNvCxnSpPr>
          <p:nvPr/>
        </p:nvCxnSpPr>
        <p:spPr>
          <a:xfrm>
            <a:off x="3027368" y="3632588"/>
            <a:ext cx="39261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Rechte verbindingslijn met pijl 63">
            <a:extLst>
              <a:ext uri="{FF2B5EF4-FFF2-40B4-BE49-F238E27FC236}">
                <a16:creationId xmlns:a16="http://schemas.microsoft.com/office/drawing/2014/main" id="{7A0ABE7B-4956-427B-B54E-62D763693EF9}"/>
              </a:ext>
            </a:extLst>
          </p:cNvPr>
          <p:cNvCxnSpPr>
            <a:cxnSpLocks/>
          </p:cNvCxnSpPr>
          <p:nvPr/>
        </p:nvCxnSpPr>
        <p:spPr>
          <a:xfrm>
            <a:off x="3977512" y="3626057"/>
            <a:ext cx="39261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met pijl 64">
            <a:extLst>
              <a:ext uri="{FF2B5EF4-FFF2-40B4-BE49-F238E27FC236}">
                <a16:creationId xmlns:a16="http://schemas.microsoft.com/office/drawing/2014/main" id="{98BB2535-E18C-4AF0-836C-C287CD775DC9}"/>
              </a:ext>
            </a:extLst>
          </p:cNvPr>
          <p:cNvCxnSpPr>
            <a:cxnSpLocks/>
          </p:cNvCxnSpPr>
          <p:nvPr/>
        </p:nvCxnSpPr>
        <p:spPr>
          <a:xfrm>
            <a:off x="5774561" y="3646958"/>
            <a:ext cx="39261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Rechte verbindingslijn met pijl 65">
            <a:extLst>
              <a:ext uri="{FF2B5EF4-FFF2-40B4-BE49-F238E27FC236}">
                <a16:creationId xmlns:a16="http://schemas.microsoft.com/office/drawing/2014/main" id="{E506BA45-BB40-4217-A1B8-CF5B08FDE859}"/>
              </a:ext>
            </a:extLst>
          </p:cNvPr>
          <p:cNvCxnSpPr>
            <a:cxnSpLocks/>
            <a:stCxn id="20" idx="3"/>
            <a:endCxn id="59" idx="1"/>
          </p:cNvCxnSpPr>
          <p:nvPr/>
        </p:nvCxnSpPr>
        <p:spPr>
          <a:xfrm>
            <a:off x="6717118" y="3633204"/>
            <a:ext cx="440168" cy="37016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Rechte verbindingslijn met pijl 70">
            <a:extLst>
              <a:ext uri="{FF2B5EF4-FFF2-40B4-BE49-F238E27FC236}">
                <a16:creationId xmlns:a16="http://schemas.microsoft.com/office/drawing/2014/main" id="{3E4EFB8C-7B99-45B4-A5C1-401486BD1EDC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5764452" y="2632870"/>
            <a:ext cx="1532039" cy="2587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met pijl 38">
            <a:extLst>
              <a:ext uri="{FF2B5EF4-FFF2-40B4-BE49-F238E27FC236}">
                <a16:creationId xmlns:a16="http://schemas.microsoft.com/office/drawing/2014/main" id="{3A42759D-21FF-40C6-BB4E-6280AE30B58D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5764452" y="3202218"/>
            <a:ext cx="1547892" cy="240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B55760EB-5A3A-455E-A944-22DD0C9149C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12344" y="2905484"/>
            <a:ext cx="683578" cy="64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16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514" y="1350"/>
            <a:ext cx="10330087" cy="6884034"/>
          </a:xfrm>
          <a:prstGeom prst="rect">
            <a:avLst/>
          </a:prstGeom>
        </p:spPr>
      </p:pic>
      <p:sp>
        <p:nvSpPr>
          <p:cNvPr id="2" name="TextBox 13"/>
          <p:cNvSpPr txBox="1"/>
          <p:nvPr/>
        </p:nvSpPr>
        <p:spPr>
          <a:xfrm>
            <a:off x="107504" y="-27384"/>
            <a:ext cx="9036496" cy="1323439"/>
          </a:xfrm>
          <a:prstGeom prst="rect">
            <a:avLst/>
          </a:prstGeom>
          <a:noFill/>
          <a:effectLst>
            <a:glow rad="1244600">
              <a:srgbClr val="000000">
                <a:alpha val="7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ln w="3175">
                  <a:solidFill>
                    <a:srgbClr val="000000">
                      <a:alpha val="88000"/>
                    </a:srgbClr>
                  </a:solidFill>
                </a:ln>
                <a:solidFill>
                  <a:srgbClr val="FFC000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How can Things sense?</a:t>
            </a:r>
          </a:p>
        </p:txBody>
      </p:sp>
    </p:spTree>
    <p:extLst>
      <p:ext uri="{BB962C8B-B14F-4D97-AF65-F5344CB8AC3E}">
        <p14:creationId xmlns:p14="http://schemas.microsoft.com/office/powerpoint/2010/main" val="3773748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74142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Wat is </a:t>
            </a:r>
            <a:r>
              <a:rPr lang="en-US" sz="3200" dirty="0" err="1">
                <a:solidFill>
                  <a:schemeClr val="accent1"/>
                </a:solidFill>
              </a:rPr>
              <a:t>een</a:t>
            </a:r>
            <a:r>
              <a:rPr lang="en-US" sz="3200" dirty="0">
                <a:solidFill>
                  <a:schemeClr val="accent1"/>
                </a:solidFill>
              </a:rPr>
              <a:t> sensor?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334000" cy="5040560"/>
          </a:xfrm>
        </p:spPr>
        <p:txBody>
          <a:bodyPr/>
          <a:lstStyle/>
          <a:p>
            <a:pPr marL="0" indent="0" algn="ctr">
              <a:buNone/>
            </a:pPr>
            <a:r>
              <a:rPr lang="en-GB" sz="2000" dirty="0"/>
              <a:t>A </a:t>
            </a:r>
            <a:r>
              <a:rPr lang="en-GB" sz="2000" dirty="0">
                <a:solidFill>
                  <a:srgbClr val="008000"/>
                </a:solidFill>
              </a:rPr>
              <a:t>sensor</a:t>
            </a:r>
            <a:r>
              <a:rPr lang="en-GB" sz="2000" dirty="0"/>
              <a:t> is a device that receives a stimulus </a:t>
            </a:r>
          </a:p>
          <a:p>
            <a:pPr marL="0" indent="0" algn="ctr">
              <a:buNone/>
            </a:pPr>
            <a:r>
              <a:rPr lang="en-GB" sz="2000" dirty="0"/>
              <a:t>and responds with an electrical signal </a:t>
            </a:r>
          </a:p>
          <a:p>
            <a:pPr marL="0" indent="0" algn="ctr">
              <a:buNone/>
            </a:pPr>
            <a:endParaRPr lang="en-GB" sz="2000" dirty="0"/>
          </a:p>
          <a:p>
            <a:pPr marL="0" indent="0" algn="ctr">
              <a:buNone/>
            </a:pPr>
            <a:endParaRPr lang="en-GB" sz="2000" dirty="0"/>
          </a:p>
          <a:p>
            <a:pPr marL="0" indent="0" algn="ctr">
              <a:buNone/>
            </a:pPr>
            <a:endParaRPr lang="en-GB" sz="2000" dirty="0"/>
          </a:p>
          <a:p>
            <a:pPr marL="0" indent="0" algn="ctr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Stimulus: quantity, property (feature), condition.</a:t>
            </a:r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Often mentioned with friend: </a:t>
            </a:r>
          </a:p>
          <a:p>
            <a:pPr marL="360000" lvl="1" indent="0" algn="ctr">
              <a:buNone/>
            </a:pPr>
            <a:r>
              <a:rPr lang="en-US" sz="2000" dirty="0"/>
              <a:t>An </a:t>
            </a:r>
            <a:r>
              <a:rPr lang="en-US" sz="2000" dirty="0">
                <a:solidFill>
                  <a:srgbClr val="008000"/>
                </a:solidFill>
              </a:rPr>
              <a:t>actuator</a:t>
            </a:r>
            <a:r>
              <a:rPr lang="en-US" sz="2000" dirty="0"/>
              <a:t> is a device that takes an electrical signal as an input </a:t>
            </a:r>
          </a:p>
          <a:p>
            <a:pPr marL="360000" lvl="1" indent="0" algn="ctr">
              <a:buNone/>
            </a:pPr>
            <a:r>
              <a:rPr lang="en-US" sz="2000" dirty="0"/>
              <a:t>and produces a physical response as an output.</a:t>
            </a:r>
          </a:p>
        </p:txBody>
      </p:sp>
      <p:sp>
        <p:nvSpPr>
          <p:cNvPr id="4" name="Rectangle 3"/>
          <p:cNvSpPr/>
          <p:nvPr/>
        </p:nvSpPr>
        <p:spPr>
          <a:xfrm>
            <a:off x="3779464" y="2492896"/>
            <a:ext cx="1296144" cy="864096"/>
          </a:xfrm>
          <a:prstGeom prst="rect">
            <a:avLst/>
          </a:prstGeom>
          <a:solidFill>
            <a:srgbClr val="11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sensor</a:t>
            </a:r>
          </a:p>
        </p:txBody>
      </p:sp>
      <p:cxnSp>
        <p:nvCxnSpPr>
          <p:cNvPr id="6" name="Curved Connector 5"/>
          <p:cNvCxnSpPr/>
          <p:nvPr/>
        </p:nvCxnSpPr>
        <p:spPr>
          <a:xfrm>
            <a:off x="2699344" y="2649612"/>
            <a:ext cx="1080120" cy="22872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075608" y="2937644"/>
            <a:ext cx="864096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185750" y="3012922"/>
            <a:ext cx="1939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</a:rPr>
              <a:t>electrical signal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55328" y="2924944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stimulus</a:t>
            </a:r>
          </a:p>
        </p:txBody>
      </p:sp>
    </p:spTree>
    <p:extLst>
      <p:ext uri="{BB962C8B-B14F-4D97-AF65-F5344CB8AC3E}">
        <p14:creationId xmlns:p14="http://schemas.microsoft.com/office/powerpoint/2010/main" val="1066393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2-13 at 15.56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80512" cy="454947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611560" y="332656"/>
            <a:ext cx="7425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Een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definitie</a:t>
            </a:r>
            <a:r>
              <a:rPr lang="en-US" sz="2800" dirty="0">
                <a:solidFill>
                  <a:schemeClr val="accent1"/>
                </a:solidFill>
              </a:rPr>
              <a:t> door </a:t>
            </a:r>
            <a:r>
              <a:rPr lang="en-US" sz="2800" dirty="0" err="1">
                <a:solidFill>
                  <a:schemeClr val="accent1"/>
                </a:solidFill>
              </a:rPr>
              <a:t>een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Vlaamse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wereldleider</a:t>
            </a:r>
            <a:r>
              <a:rPr lang="en-US" sz="2800" dirty="0">
                <a:solidFill>
                  <a:schemeClr val="accent1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872073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8007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Internet of Things: a game changer!</a:t>
            </a:r>
          </a:p>
        </p:txBody>
      </p:sp>
      <p:pic>
        <p:nvPicPr>
          <p:cNvPr id="3" name="Picture 5" descr="telefo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3114874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004048" y="2924944"/>
            <a:ext cx="2814984" cy="2814984"/>
            <a:chOff x="6059016" y="3259832"/>
            <a:chExt cx="2814984" cy="2814984"/>
          </a:xfrm>
        </p:grpSpPr>
        <p:pic>
          <p:nvPicPr>
            <p:cNvPr id="4" name="Picture 3" descr="smokedetectornew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9016" y="3259832"/>
              <a:ext cx="2814984" cy="2814984"/>
            </a:xfrm>
            <a:prstGeom prst="rect">
              <a:avLst/>
            </a:prstGeom>
          </p:spPr>
        </p:pic>
        <p:pic>
          <p:nvPicPr>
            <p:cNvPr id="7" name="Picture 6" descr="red-touchscreen-smartphone-512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25" r="11458"/>
            <a:stretch/>
          </p:blipFill>
          <p:spPr>
            <a:xfrm flipH="1">
              <a:off x="8244408" y="4792912"/>
              <a:ext cx="441426" cy="605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765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3266" y="1700808"/>
            <a:ext cx="8334000" cy="1232776"/>
          </a:xfrm>
        </p:spPr>
        <p:txBody>
          <a:bodyPr>
            <a:noAutofit/>
          </a:bodyPr>
          <a:lstStyle/>
          <a:p>
            <a:r>
              <a:rPr lang="nl-BE" dirty="0"/>
              <a:t>Sensors voor </a:t>
            </a:r>
            <a:r>
              <a:rPr lang="nl-BE" dirty="0">
                <a:solidFill>
                  <a:srgbClr val="00B050"/>
                </a:solidFill>
              </a:rPr>
              <a:t>een waaier </a:t>
            </a:r>
            <a:r>
              <a:rPr lang="nl-BE" dirty="0"/>
              <a:t>van parameters:</a:t>
            </a:r>
            <a:br>
              <a:rPr lang="nl-BE" dirty="0"/>
            </a:br>
            <a:r>
              <a:rPr lang="nl-BE" dirty="0"/>
              <a:t>camera’s, microfoons, gassensoren</a:t>
            </a:r>
            <a:br>
              <a:rPr lang="en-US" dirty="0"/>
            </a:br>
            <a:r>
              <a:rPr lang="nl-BE" dirty="0" err="1"/>
              <a:t>accelerometers</a:t>
            </a:r>
            <a:r>
              <a:rPr lang="nl-BE" dirty="0"/>
              <a:t>, gyroscopen, temperatuursensoren, druksensoren, … </a:t>
            </a:r>
            <a:br>
              <a:rPr lang="nl-BE" dirty="0"/>
            </a:br>
            <a:r>
              <a:rPr lang="nl-BE" dirty="0">
                <a:solidFill>
                  <a:srgbClr val="00B050"/>
                </a:solidFill>
              </a:rPr>
              <a:t>werken samen</a:t>
            </a:r>
            <a:br>
              <a:rPr lang="nl-BE" dirty="0"/>
            </a:br>
            <a:endParaRPr lang="en-US" dirty="0"/>
          </a:p>
        </p:txBody>
      </p:sp>
      <p:pic>
        <p:nvPicPr>
          <p:cNvPr id="3" name="Picture 3" descr="Murata-Boy-et-Murata-Girl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9"/>
          <a:stretch/>
        </p:blipFill>
        <p:spPr>
          <a:xfrm>
            <a:off x="423266" y="2708920"/>
            <a:ext cx="5509790" cy="401547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013176"/>
            <a:ext cx="1646312" cy="164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2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58470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3"/>
                </a:solidFill>
              </a:rPr>
              <a:t>Sensors in cars: many, &amp; more! </a:t>
            </a:r>
          </a:p>
        </p:txBody>
      </p:sp>
      <p:pic>
        <p:nvPicPr>
          <p:cNvPr id="3" name="Picture 2" descr="car-sens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" y="1052736"/>
            <a:ext cx="8228990" cy="4978993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395536" y="6135095"/>
            <a:ext cx="8680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‘invasion’ fueled by great capabilities of small of MEMs/NEMS </a:t>
            </a:r>
          </a:p>
        </p:txBody>
      </p:sp>
    </p:spTree>
    <p:extLst>
      <p:ext uri="{BB962C8B-B14F-4D97-AF65-F5344CB8AC3E}">
        <p14:creationId xmlns:p14="http://schemas.microsoft.com/office/powerpoint/2010/main" val="16750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196862837"/>
              </p:ext>
            </p:extLst>
          </p:nvPr>
        </p:nvGraphicFramePr>
        <p:xfrm>
          <a:off x="107504" y="2564904"/>
          <a:ext cx="8928991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Sensoren: indrukwekkende evolutie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077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34000" cy="900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dirty="0">
                <a:latin typeface="+mn-lt"/>
                <a:ea typeface="Agenda Black"/>
                <a:cs typeface="Agenda Black"/>
                <a:sym typeface="Agenda Black"/>
              </a:rPr>
              <a:t>‘</a:t>
            </a:r>
            <a:r>
              <a:rPr lang="en-US" dirty="0" err="1">
                <a:latin typeface="+mn-lt"/>
                <a:ea typeface="Agenda Black"/>
                <a:cs typeface="Agenda Black"/>
                <a:sym typeface="Agenda Black"/>
              </a:rPr>
              <a:t>Slimme</a:t>
            </a:r>
            <a:r>
              <a:rPr lang="en-US" dirty="0">
                <a:latin typeface="+mn-lt"/>
                <a:ea typeface="Agenda Black"/>
                <a:cs typeface="Agenda Black"/>
                <a:sym typeface="Agenda Black"/>
              </a:rPr>
              <a:t>’ </a:t>
            </a:r>
            <a:r>
              <a:rPr lang="en-US" dirty="0" err="1">
                <a:latin typeface="+mn-lt"/>
                <a:ea typeface="Agenda Black"/>
                <a:cs typeface="Agenda Black"/>
                <a:sym typeface="Agenda Black"/>
              </a:rPr>
              <a:t>sensoren</a:t>
            </a:r>
            <a:r>
              <a:rPr lang="en-US" dirty="0">
                <a:latin typeface="+mn-lt"/>
                <a:ea typeface="Agenda Black"/>
                <a:cs typeface="Agenda Black"/>
                <a:sym typeface="Agenda Black"/>
              </a:rPr>
              <a:t> </a:t>
            </a:r>
            <a:br>
              <a:rPr lang="en-US" dirty="0">
                <a:latin typeface="+mn-lt"/>
                <a:ea typeface="Agenda Black"/>
                <a:cs typeface="Agenda Black"/>
                <a:sym typeface="Agenda Black"/>
              </a:rPr>
            </a:br>
            <a:r>
              <a:rPr lang="en-US" dirty="0" err="1">
                <a:latin typeface="+mn-lt"/>
                <a:ea typeface="Agenda Black"/>
                <a:cs typeface="Agenda Black"/>
                <a:sym typeface="Agenda Black"/>
              </a:rPr>
              <a:t>kunnen</a:t>
            </a:r>
            <a:r>
              <a:rPr lang="en-US" dirty="0">
                <a:latin typeface="+mn-lt"/>
                <a:ea typeface="Agenda Black"/>
                <a:cs typeface="Agenda Black"/>
                <a:sym typeface="Agenda Black"/>
              </a:rPr>
              <a:t> </a:t>
            </a:r>
            <a:r>
              <a:rPr lang="en-US" dirty="0" err="1">
                <a:latin typeface="+mn-lt"/>
                <a:ea typeface="Agenda Black"/>
                <a:cs typeface="Agenda Black"/>
                <a:sym typeface="Agenda Black"/>
              </a:rPr>
              <a:t>rekenen</a:t>
            </a:r>
            <a:r>
              <a:rPr lang="en-US" dirty="0">
                <a:latin typeface="+mn-lt"/>
                <a:ea typeface="Agenda Black"/>
                <a:cs typeface="Agenda Black"/>
                <a:sym typeface="Agenda Black"/>
              </a:rPr>
              <a:t> </a:t>
            </a:r>
            <a:r>
              <a:rPr lang="en-US" dirty="0" err="1">
                <a:latin typeface="+mn-lt"/>
                <a:ea typeface="Agenda Black"/>
                <a:cs typeface="Agenda Black"/>
                <a:sym typeface="Agenda Black"/>
              </a:rPr>
              <a:t>en</a:t>
            </a:r>
            <a:r>
              <a:rPr lang="en-US" dirty="0">
                <a:latin typeface="+mn-lt"/>
                <a:ea typeface="Agenda Black"/>
                <a:cs typeface="Agenda Black"/>
                <a:sym typeface="Agenda Black"/>
              </a:rPr>
              <a:t> </a:t>
            </a:r>
            <a:r>
              <a:rPr lang="en-US" dirty="0" err="1">
                <a:latin typeface="+mn-lt"/>
                <a:ea typeface="Agenda Black"/>
                <a:cs typeface="Agenda Black"/>
                <a:sym typeface="Agenda Black"/>
              </a:rPr>
              <a:t>communiceren</a:t>
            </a:r>
            <a:endParaRPr lang="en-US" dirty="0">
              <a:latin typeface="+mn-lt"/>
              <a:ea typeface="ＭＳ Ｐゴシック" charset="0"/>
            </a:endParaRPr>
          </a:p>
        </p:txBody>
      </p:sp>
      <p:pic>
        <p:nvPicPr>
          <p:cNvPr id="26" name="Picture 25"/>
          <p:cNvPicPr/>
          <p:nvPr/>
        </p:nvPicPr>
        <p:blipFill>
          <a:blip r:embed="rId3"/>
          <a:stretch>
            <a:fillRect/>
          </a:stretch>
        </p:blipFill>
        <p:spPr>
          <a:xfrm>
            <a:off x="1007604" y="2456892"/>
            <a:ext cx="7416824" cy="324036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391980" y="4473116"/>
            <a:ext cx="576064" cy="57606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Oval 28"/>
          <p:cNvSpPr/>
          <p:nvPr/>
        </p:nvSpPr>
        <p:spPr>
          <a:xfrm>
            <a:off x="6840252" y="3609020"/>
            <a:ext cx="576064" cy="576064"/>
          </a:xfrm>
          <a:prstGeom prst="ellipse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99116790"/>
      </p:ext>
    </p:extLst>
  </p:cSld>
  <p:clrMapOvr>
    <a:masterClrMapping/>
  </p:clrMapOvr>
  <p:transition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data_o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799" y="1928285"/>
            <a:ext cx="2651159" cy="244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4" descr="networkSuppor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2772" y="1556792"/>
            <a:ext cx="3231356" cy="326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heat-clipart-medical_red_thermometer_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2060848"/>
            <a:ext cx="662508" cy="2545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43162" y="406401"/>
            <a:ext cx="4441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FF0000"/>
                </a:solidFill>
                <a:cs typeface="Gill Sans MT" charset="0"/>
              </a:rPr>
              <a:t>1.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968924" y="372534"/>
            <a:ext cx="4441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FF0000"/>
                </a:solidFill>
                <a:cs typeface="Gill Sans MT" charset="0"/>
              </a:rPr>
              <a:t>2.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164562" y="395818"/>
            <a:ext cx="4441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1D8DB0"/>
                </a:solidFill>
                <a:cs typeface="Gill Sans MT" charset="0"/>
              </a:rPr>
              <a:t>3.</a:t>
            </a:r>
          </a:p>
        </p:txBody>
      </p:sp>
      <p:pic>
        <p:nvPicPr>
          <p:cNvPr id="8" name="Picture 7" descr="Zoom-In-ic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9145" y="5035767"/>
            <a:ext cx="152786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616200" y="4834467"/>
            <a:ext cx="3244850" cy="761920"/>
            <a:chOff x="2616200" y="3625850"/>
            <a:chExt cx="3244850" cy="571500"/>
          </a:xfrm>
        </p:grpSpPr>
        <p:sp>
          <p:nvSpPr>
            <p:cNvPr id="65547" name="TextBox 6"/>
            <p:cNvSpPr txBox="1">
              <a:spLocks noChangeArrowheads="1"/>
            </p:cNvSpPr>
            <p:nvPr/>
          </p:nvSpPr>
          <p:spPr bwMode="auto">
            <a:xfrm>
              <a:off x="3289457" y="3797300"/>
              <a:ext cx="1828495" cy="300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ill Sans MT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 MT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 MT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 MT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 MT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 MT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/>
              <a:r>
                <a:rPr lang="en-US" sz="2000">
                  <a:solidFill>
                    <a:srgbClr val="FF0000"/>
                  </a:solidFill>
                  <a:cs typeface="Gill Sans MT" charset="0"/>
                </a:rPr>
                <a:t>Ease of wireless</a:t>
              </a:r>
            </a:p>
          </p:txBody>
        </p:sp>
        <p:pic>
          <p:nvPicPr>
            <p:cNvPr id="65548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6200" y="3625850"/>
              <a:ext cx="7239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9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137150" y="3625850"/>
              <a:ext cx="723900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966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pigeon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Afbeeldingsresultaat voor pigeon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40043" r="15154" b="22707"/>
          <a:stretch/>
        </p:blipFill>
        <p:spPr bwMode="auto">
          <a:xfrm>
            <a:off x="1385646" y="2767281"/>
            <a:ext cx="6372708" cy="25545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21386" y="2767282"/>
            <a:ext cx="6696744" cy="3785652"/>
          </a:xfrm>
          <a:prstGeom prst="rect">
            <a:avLst/>
          </a:prstGeom>
          <a:noFill/>
          <a:effectLst>
            <a:glow rad="1244600">
              <a:srgbClr val="000000">
                <a:alpha val="7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ln w="3175">
                  <a:solidFill>
                    <a:srgbClr val="000000">
                      <a:alpha val="88000"/>
                    </a:srgbClr>
                  </a:solidFill>
                </a:ln>
                <a:solidFill>
                  <a:schemeClr val="bg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How can Things send data?</a:t>
            </a:r>
          </a:p>
        </p:txBody>
      </p:sp>
    </p:spTree>
    <p:extLst>
      <p:ext uri="{BB962C8B-B14F-4D97-AF65-F5344CB8AC3E}">
        <p14:creationId xmlns:p14="http://schemas.microsoft.com/office/powerpoint/2010/main" val="1900975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DD1864C-EF50-4197-828A-AC6519962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700808"/>
            <a:ext cx="8280900" cy="3348000"/>
          </a:xfrm>
        </p:spPr>
        <p:txBody>
          <a:bodyPr>
            <a:normAutofit/>
          </a:bodyPr>
          <a:lstStyle/>
          <a:p>
            <a:r>
              <a:rPr lang="nl-BE" sz="2000" dirty="0"/>
              <a:t>Hoe wordt informatie voorgesteld?</a:t>
            </a:r>
          </a:p>
          <a:p>
            <a:r>
              <a:rPr lang="nl-BE" sz="2000" dirty="0"/>
              <a:t>Hoe zien berichten er uit (formaat)?</a:t>
            </a:r>
          </a:p>
          <a:p>
            <a:r>
              <a:rPr lang="nl-BE" sz="2000" dirty="0"/>
              <a:t>Hoe worden berichten doorgestuurd?</a:t>
            </a:r>
          </a:p>
          <a:p>
            <a:r>
              <a:rPr lang="nl-BE" sz="2000" dirty="0"/>
              <a:t>Hoe worden berichten beveiligd?</a:t>
            </a:r>
          </a:p>
          <a:p>
            <a:r>
              <a:rPr lang="nl-BE" sz="2000" dirty="0"/>
              <a:t>Wat te doen bij:</a:t>
            </a:r>
          </a:p>
          <a:p>
            <a:pPr lvl="1"/>
            <a:r>
              <a:rPr lang="nl-BE" sz="2000" dirty="0"/>
              <a:t>Foute berichten</a:t>
            </a:r>
          </a:p>
          <a:p>
            <a:pPr lvl="1"/>
            <a:r>
              <a:rPr lang="nl-BE" sz="2000" dirty="0"/>
              <a:t>Verlies van berichten</a:t>
            </a:r>
          </a:p>
          <a:p>
            <a:pPr lvl="1"/>
            <a:r>
              <a:rPr lang="nl-BE" sz="2000" dirty="0"/>
              <a:t>…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B3D7A4F-46C8-4EEA-82C2-ED7D964F8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83968" y="5151092"/>
            <a:ext cx="4971315" cy="486000"/>
          </a:xfrm>
        </p:spPr>
        <p:txBody>
          <a:bodyPr/>
          <a:lstStyle/>
          <a:p>
            <a:r>
              <a:rPr lang="en-US" dirty="0"/>
              <a:t>Junior College 2020 - Internet of Trees</a:t>
            </a:r>
            <a:endParaRPr lang="nl-NL" dirty="0"/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4B6101A6-3148-4F26-81F5-DE61358F6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66" y="139832"/>
            <a:ext cx="8280900" cy="864000"/>
          </a:xfrm>
        </p:spPr>
        <p:txBody>
          <a:bodyPr/>
          <a:lstStyle/>
          <a:p>
            <a:r>
              <a:rPr lang="nl-BE" dirty="0"/>
              <a:t>Communicatie, een kwestie van afspraken</a:t>
            </a:r>
            <a:endParaRPr lang="en-US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418E2CC-F068-4B8C-8EDB-8E8EB7CCDBC0}"/>
              </a:ext>
            </a:extLst>
          </p:cNvPr>
          <p:cNvSpPr txBox="1"/>
          <p:nvPr/>
        </p:nvSpPr>
        <p:spPr>
          <a:xfrm>
            <a:off x="670936" y="5647731"/>
            <a:ext cx="4825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i="1" dirty="0"/>
              <a:t>deze afspraken noemt men </a:t>
            </a:r>
            <a:r>
              <a:rPr lang="nl-BE" sz="2000" b="1" i="1" dirty="0"/>
              <a:t>protocollen </a:t>
            </a:r>
          </a:p>
          <a:p>
            <a:r>
              <a:rPr lang="nl-BE" sz="20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⇒ </a:t>
            </a:r>
            <a:r>
              <a:rPr lang="nl-BE" sz="2000" i="1" dirty="0"/>
              <a:t>toestellen kunnen </a:t>
            </a:r>
            <a:r>
              <a:rPr lang="nl-BE" sz="2000" b="1" i="1" dirty="0"/>
              <a:t>samenwerken</a:t>
            </a:r>
            <a:endParaRPr lang="en-US" sz="2000" b="1" i="1" dirty="0"/>
          </a:p>
        </p:txBody>
      </p:sp>
      <p:pic>
        <p:nvPicPr>
          <p:cNvPr id="18" name="Afbeelding 17" descr="Afbeelding met mobiele telefoon, verschillend, telefoon, oud&#10;&#10;Automatisch gegenereerde beschrijving">
            <a:extLst>
              <a:ext uri="{FF2B5EF4-FFF2-40B4-BE49-F238E27FC236}">
                <a16:creationId xmlns:a16="http://schemas.microsoft.com/office/drawing/2014/main" id="{7CA446E8-7E15-4CEA-ABBE-3F2F2C31F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442" y="1568111"/>
            <a:ext cx="2325893" cy="312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7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5000"/>
    </mc:Choice>
    <mc:Fallback xmlns="">
      <p:transition spd="slow" advClick="0" advTm="1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37" y="1106744"/>
            <a:ext cx="6967297" cy="47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48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2" y="404664"/>
            <a:ext cx="8753475" cy="61595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succesvolle</a:t>
            </a:r>
            <a:r>
              <a:rPr lang="en-US" dirty="0"/>
              <a:t> </a:t>
            </a:r>
            <a:r>
              <a:rPr lang="en-US" dirty="0" err="1"/>
              <a:t>draadloze</a:t>
            </a:r>
            <a:r>
              <a:rPr lang="en-US" dirty="0"/>
              <a:t> </a:t>
            </a:r>
            <a:r>
              <a:rPr lang="en-US" dirty="0" err="1"/>
              <a:t>communicatie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standaarden</a:t>
            </a:r>
            <a:r>
              <a:rPr lang="en-US" dirty="0"/>
              <a:t> </a:t>
            </a:r>
            <a:r>
              <a:rPr lang="en-US" dirty="0" err="1"/>
              <a:t>essentieel</a:t>
            </a:r>
            <a:endParaRPr lang="en-US" sz="3200" dirty="0">
              <a:ea typeface="ＭＳ Ｐゴシック" charset="0"/>
            </a:endParaRPr>
          </a:p>
        </p:txBody>
      </p:sp>
      <p:pic>
        <p:nvPicPr>
          <p:cNvPr id="94211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4300" y="1439333"/>
            <a:ext cx="9271000" cy="554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Footer Placeholder 4"/>
          <p:cNvSpPr txBox="1">
            <a:spLocks/>
          </p:cNvSpPr>
          <p:nvPr/>
        </p:nvSpPr>
        <p:spPr bwMode="auto">
          <a:xfrm>
            <a:off x="3108325" y="6394451"/>
            <a:ext cx="2927350" cy="37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600">
                <a:cs typeface="Gill Sans MT" charset="0"/>
              </a:rPr>
              <a:t>Electrabel customer day</a:t>
            </a:r>
          </a:p>
        </p:txBody>
      </p:sp>
    </p:spTree>
    <p:extLst>
      <p:ext uri="{BB962C8B-B14F-4D97-AF65-F5344CB8AC3E}">
        <p14:creationId xmlns:p14="http://schemas.microsoft.com/office/powerpoint/2010/main" val="1211265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Connecting things to the Internet:</a:t>
            </a:r>
            <a:br>
              <a:rPr lang="en-US" dirty="0"/>
            </a:br>
            <a:r>
              <a:rPr lang="en-US" dirty="0"/>
              <a:t>in your environment or ‘on their own’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2735" y="6200741"/>
            <a:ext cx="8229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thesedays.com</a:t>
            </a:r>
            <a:r>
              <a:rPr lang="en-US" dirty="0"/>
              <a:t>/thoughts/understanding-connectivity-for-internet-of-things</a:t>
            </a:r>
          </a:p>
        </p:txBody>
      </p:sp>
      <p:pic>
        <p:nvPicPr>
          <p:cNvPr id="4" name="Picture 3" descr="IoTPAN2W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84300"/>
            <a:ext cx="6684466" cy="461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58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IoT_brai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" r="3270"/>
          <a:stretch/>
        </p:blipFill>
        <p:spPr bwMode="auto">
          <a:xfrm>
            <a:off x="3278673" y="-27384"/>
            <a:ext cx="5865328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8600" y="2564904"/>
            <a:ext cx="33986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chemeClr val="accent1"/>
                </a:solidFill>
              </a:rPr>
              <a:t>Worden dingen ook </a:t>
            </a:r>
          </a:p>
          <a:p>
            <a:r>
              <a:rPr lang="nl-BE" sz="2800" dirty="0">
                <a:solidFill>
                  <a:schemeClr val="accent1"/>
                </a:solidFill>
              </a:rPr>
              <a:t>(te) slim?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384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50" y="749567"/>
            <a:ext cx="8536500" cy="4115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Selecting an appropriate connectivity solution: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what matters?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334000" cy="4428000"/>
          </a:xfrm>
        </p:spPr>
        <p:txBody>
          <a:bodyPr/>
          <a:lstStyle/>
          <a:p>
            <a:r>
              <a:rPr lang="en-US" dirty="0"/>
              <a:t>Range: m’s – km’s?</a:t>
            </a:r>
          </a:p>
          <a:p>
            <a:r>
              <a:rPr lang="en-US" dirty="0"/>
              <a:t>Data rate </a:t>
            </a:r>
          </a:p>
          <a:p>
            <a:r>
              <a:rPr lang="en-US" dirty="0" err="1"/>
              <a:t>Mobiliteit</a:t>
            </a:r>
            <a:r>
              <a:rPr lang="en-US" dirty="0"/>
              <a:t>: roaming </a:t>
            </a:r>
            <a:r>
              <a:rPr lang="en-US" dirty="0" err="1"/>
              <a:t>nodig</a:t>
            </a:r>
            <a:r>
              <a:rPr lang="en-US" dirty="0"/>
              <a:t>?</a:t>
            </a:r>
          </a:p>
          <a:p>
            <a:r>
              <a:rPr lang="en-US" dirty="0"/>
              <a:t>Latency (~response time)</a:t>
            </a:r>
          </a:p>
          <a:p>
            <a:r>
              <a:rPr lang="en-US" dirty="0">
                <a:solidFill>
                  <a:srgbClr val="C00000"/>
                </a:solidFill>
              </a:rPr>
              <a:t>Interference</a:t>
            </a:r>
            <a:r>
              <a:rPr lang="en-US" dirty="0"/>
              <a:t>: </a:t>
            </a:r>
            <a:r>
              <a:rPr lang="en-GB" dirty="0"/>
              <a:t>Has become non-negligible</a:t>
            </a:r>
            <a:endParaRPr lang="en-US" dirty="0"/>
          </a:p>
          <a:p>
            <a:pPr lvl="1"/>
            <a:r>
              <a:rPr lang="en-GB" dirty="0"/>
              <a:t>Number of wirelessly connected devices large and expected to grow steadily over the next years! </a:t>
            </a:r>
          </a:p>
          <a:p>
            <a:pPr lvl="1"/>
            <a:r>
              <a:rPr lang="en-GB" dirty="0"/>
              <a:t>Especially in </a:t>
            </a: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unlicensed bands</a:t>
            </a:r>
            <a:r>
              <a:rPr lang="en-GB" dirty="0"/>
              <a:t> and in open environments</a:t>
            </a:r>
            <a:endParaRPr lang="en-US" dirty="0"/>
          </a:p>
          <a:p>
            <a:r>
              <a:rPr lang="en-US" dirty="0" err="1"/>
              <a:t>Betrouwbaarheid</a:t>
            </a:r>
            <a:r>
              <a:rPr lang="en-US" dirty="0"/>
              <a:t>: %’s or 0.000x%’s?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1484784"/>
            <a:ext cx="2592288" cy="76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453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Low Power Wide Area Networks (LPWAN):</a:t>
            </a:r>
            <a:br>
              <a:rPr lang="en-US" dirty="0"/>
            </a:br>
            <a:r>
              <a:rPr lang="en-US" dirty="0"/>
              <a:t>Dedicated solutions fit for 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449272"/>
            <a:ext cx="8334000" cy="4428000"/>
          </a:xfrm>
        </p:spPr>
        <p:txBody>
          <a:bodyPr/>
          <a:lstStyle/>
          <a:p>
            <a:r>
              <a:rPr lang="en-US" sz="2000" dirty="0"/>
              <a:t>Addressing requirements:</a:t>
            </a:r>
          </a:p>
          <a:p>
            <a:pPr lvl="1"/>
            <a:r>
              <a:rPr lang="en-US" sz="2000" dirty="0"/>
              <a:t>Typical sensor data mostly uplink</a:t>
            </a:r>
          </a:p>
          <a:p>
            <a:pPr lvl="1"/>
            <a:r>
              <a:rPr lang="en-US" sz="2000" dirty="0"/>
              <a:t>Many battery-power devices need low power</a:t>
            </a:r>
          </a:p>
          <a:p>
            <a:pPr lvl="1"/>
            <a:r>
              <a:rPr lang="en-US" sz="2000" dirty="0"/>
              <a:t>Many application require wide area-range</a:t>
            </a:r>
          </a:p>
          <a:p>
            <a:pPr lvl="1"/>
            <a:r>
              <a:rPr lang="en-US" sz="2000" dirty="0"/>
              <a:t>Low cost served by operation in unlicensed band</a:t>
            </a:r>
          </a:p>
          <a:p>
            <a:pPr lvl="1"/>
            <a:endParaRPr lang="en-US" sz="2000" dirty="0"/>
          </a:p>
          <a:p>
            <a:r>
              <a:rPr lang="en-US" sz="2000" dirty="0"/>
              <a:t>Two technologies in 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unlicensed</a:t>
            </a:r>
            <a:r>
              <a:rPr lang="en-US" sz="2000" dirty="0"/>
              <a:t> bands emerge and respective networks are rolled out:</a:t>
            </a:r>
          </a:p>
          <a:p>
            <a:pPr lvl="1"/>
            <a:r>
              <a:rPr lang="en-US" sz="2000" dirty="0" err="1"/>
              <a:t>Sigfox</a:t>
            </a:r>
            <a:r>
              <a:rPr lang="en-US" sz="2000" dirty="0"/>
              <a:t>: M2M solution</a:t>
            </a:r>
          </a:p>
          <a:p>
            <a:pPr lvl="1"/>
            <a:r>
              <a:rPr lang="en-US" sz="2000" dirty="0" err="1"/>
              <a:t>LoRa</a:t>
            </a:r>
            <a:r>
              <a:rPr lang="en-US" sz="2000" dirty="0"/>
              <a:t>: operator-based and other public gateways deployed</a:t>
            </a:r>
          </a:p>
          <a:p>
            <a:pPr lvl="1"/>
            <a:endParaRPr lang="nl-BE" sz="2000" dirty="0"/>
          </a:p>
          <a:p>
            <a:r>
              <a:rPr lang="nl-BE" sz="2000" dirty="0"/>
              <a:t>In </a:t>
            </a:r>
            <a:r>
              <a:rPr lang="nl-BE" sz="2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licensed</a:t>
            </a:r>
            <a:r>
              <a:rPr lang="nl-BE" sz="2000" dirty="0"/>
              <a:t> bands: offer in 4G </a:t>
            </a:r>
            <a:r>
              <a:rPr lang="nl-BE" sz="2000" dirty="0" err="1"/>
              <a:t>networks</a:t>
            </a:r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09282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8622480" cy="108012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err="1">
                <a:ea typeface="ＭＳ Ｐゴシック" charset="0"/>
              </a:rPr>
              <a:t>kleine</a:t>
            </a:r>
            <a:r>
              <a:rPr lang="en-US" sz="3200" dirty="0">
                <a:ea typeface="ＭＳ Ｐゴシック" charset="0"/>
              </a:rPr>
              <a:t>, </a:t>
            </a:r>
            <a:r>
              <a:rPr lang="en-US" sz="3200" dirty="0" err="1">
                <a:ea typeface="ＭＳ Ｐゴシック" charset="0"/>
              </a:rPr>
              <a:t>geïntegreerde</a:t>
            </a:r>
            <a:r>
              <a:rPr lang="en-US" sz="3200" dirty="0">
                <a:ea typeface="ＭＳ Ｐゴシック" charset="0"/>
              </a:rPr>
              <a:t> </a:t>
            </a:r>
            <a:r>
              <a:rPr lang="en-US" sz="3200" dirty="0" err="1">
                <a:ea typeface="ＭＳ Ｐゴシック" charset="0"/>
              </a:rPr>
              <a:t>oplossingen</a:t>
            </a:r>
            <a:endParaRPr lang="en-US" sz="3200" dirty="0">
              <a:ea typeface="ＭＳ Ｐゴシック" charset="0"/>
            </a:endParaRPr>
          </a:p>
        </p:txBody>
      </p:sp>
      <p:pic>
        <p:nvPicPr>
          <p:cNvPr id="8806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157067" cy="404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718772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nl-BE">
              <a:ea typeface="ＭＳ Ｐゴシック" charset="0"/>
            </a:endParaRP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altLang="en-US">
              <a:latin typeface="Gill Sans MT" panose="020B0502020104020203" pitchFamily="34" charset="0"/>
              <a:cs typeface="Gill Sans MT" panose="020B0502020104020203" pitchFamily="34" charset="0"/>
            </a:endParaRPr>
          </a:p>
        </p:txBody>
      </p:sp>
      <p:pic>
        <p:nvPicPr>
          <p:cNvPr id="67588" name="Picture 2" descr="C:\Users\User\Downloads\it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8731"/>
          <a:stretch/>
        </p:blipFill>
        <p:spPr bwMode="auto">
          <a:xfrm>
            <a:off x="-986035" y="-99392"/>
            <a:ext cx="10382571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801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0" dirty="0"/>
              <a:t>MEMS: Micro-Electro Mechanical Systems</a:t>
            </a:r>
          </a:p>
        </p:txBody>
      </p:sp>
      <p:sp>
        <p:nvSpPr>
          <p:cNvPr id="16390" name="Rectangle 4"/>
          <p:cNvSpPr>
            <a:spLocks noChangeArrowheads="1"/>
          </p:cNvSpPr>
          <p:nvPr/>
        </p:nvSpPr>
        <p:spPr bwMode="auto">
          <a:xfrm>
            <a:off x="323518" y="967054"/>
            <a:ext cx="8569325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0808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MEMS = Micro-Electro-Mechanical Systems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80808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MEMS = Batch-fabricated miniature system with: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Electrical and non-electrical (or not-only electrical) functionality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Characteristic sizes ranging from nanometers to millimeters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6BCE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BC4E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Sensors and actuators</a:t>
            </a:r>
          </a:p>
        </p:txBody>
      </p:sp>
      <p:sp>
        <p:nvSpPr>
          <p:cNvPr id="16392" name="Rectangle 6"/>
          <p:cNvSpPr>
            <a:spLocks noChangeArrowheads="1"/>
          </p:cNvSpPr>
          <p:nvPr/>
        </p:nvSpPr>
        <p:spPr bwMode="auto">
          <a:xfrm>
            <a:off x="7505726" y="6216422"/>
            <a:ext cx="15625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http://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www.memx.com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</a:t>
            </a:r>
          </a:p>
        </p:txBody>
      </p:sp>
      <p:pic>
        <p:nvPicPr>
          <p:cNvPr id="16393" name="Picture 7" descr="ratch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967" y="2757396"/>
            <a:ext cx="3521107" cy="345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335" y="2757395"/>
            <a:ext cx="3445373" cy="344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043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ready-to-start-or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2011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2359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Footer Placeholder 4"/>
          <p:cNvSpPr txBox="1">
            <a:spLocks/>
          </p:cNvSpPr>
          <p:nvPr/>
        </p:nvSpPr>
        <p:spPr bwMode="auto">
          <a:xfrm>
            <a:off x="3108325" y="5767388"/>
            <a:ext cx="29273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"/>
              <a:defRPr sz="2000">
                <a:solidFill>
                  <a:srgbClr val="000000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"/>
              <a:defRPr>
                <a:solidFill>
                  <a:srgbClr val="000000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"/>
              <a:defRPr sz="1600">
                <a:solidFill>
                  <a:srgbClr val="000000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"/>
              <a:defRPr sz="1600">
                <a:solidFill>
                  <a:srgbClr val="000000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"/>
              <a:defRPr sz="1600">
                <a:solidFill>
                  <a:srgbClr val="000000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"/>
              <a:defRPr sz="1600">
                <a:solidFill>
                  <a:srgbClr val="000000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"/>
              <a:defRPr sz="1600">
                <a:solidFill>
                  <a:srgbClr val="000000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"/>
              <a:defRPr sz="1600">
                <a:solidFill>
                  <a:srgbClr val="000000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"/>
              <a:defRPr sz="1600">
                <a:solidFill>
                  <a:srgbClr val="000000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Electrabel customer day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idx="4294967295"/>
          </p:nvPr>
        </p:nvSpPr>
        <p:spPr>
          <a:xfrm>
            <a:off x="1" y="1935163"/>
            <a:ext cx="8753475" cy="3524250"/>
          </a:xfrm>
        </p:spPr>
        <p:txBody>
          <a:bodyPr/>
          <a:lstStyle/>
          <a:p>
            <a:pPr marL="0" indent="0" algn="ctr">
              <a:buNone/>
            </a:pPr>
            <a:endParaRPr lang="en-US" altLang="en-US">
              <a:latin typeface="Gill Sans MT" panose="020B0502020104020203" pitchFamily="34" charset="0"/>
              <a:cs typeface="Gill Sans MT" panose="020B0502020104020203" pitchFamily="34" charset="0"/>
            </a:endParaRPr>
          </a:p>
          <a:p>
            <a:pPr marL="0" indent="0" algn="ctr">
              <a:buNone/>
            </a:pPr>
            <a:endParaRPr lang="en-US" altLang="en-US">
              <a:latin typeface="Gill Sans MT" panose="020B0502020104020203" pitchFamily="34" charset="0"/>
              <a:cs typeface="Gill Sans MT" panose="020B0502020104020203" pitchFamily="34" charset="0"/>
            </a:endParaRPr>
          </a:p>
        </p:txBody>
      </p:sp>
      <p:graphicFrame>
        <p:nvGraphicFramePr>
          <p:cNvPr id="78852" name="Chart 6"/>
          <p:cNvGraphicFramePr>
            <a:graphicFrameLocks/>
          </p:cNvGraphicFramePr>
          <p:nvPr/>
        </p:nvGraphicFramePr>
        <p:xfrm>
          <a:off x="-228600" y="781050"/>
          <a:ext cx="9575800" cy="546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Chart" r:id="rId3" imgW="10312920" imgH="4955400" progId="Excel.Chart.8">
                  <p:embed/>
                </p:oleObj>
              </mc:Choice>
              <mc:Fallback>
                <p:oleObj name="Chart" r:id="rId3" imgW="10312920" imgH="4955400" progId="Excel.Chart.8">
                  <p:embed/>
                  <p:pic>
                    <p:nvPicPr>
                      <p:cNvPr id="78852" name="Char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8600" y="781050"/>
                        <a:ext cx="9575800" cy="546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137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wireless_bird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t="6564" b="55710"/>
          <a:stretch>
            <a:fillRect/>
          </a:stretch>
        </p:blipFill>
        <p:spPr bwMode="auto">
          <a:xfrm>
            <a:off x="584200" y="1681164"/>
            <a:ext cx="8129588" cy="395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6372200" y="836712"/>
            <a:ext cx="2304256" cy="1557239"/>
          </a:xfrm>
          <a:prstGeom prst="cloudCallout">
            <a:avLst>
              <a:gd name="adj1" fmla="val -57968"/>
              <a:gd name="adj2" fmla="val 78694"/>
            </a:avLst>
          </a:prstGeom>
          <a:noFill/>
          <a:ln w="28575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nl-BE" sz="2400" dirty="0">
                <a:solidFill>
                  <a:schemeClr val="tx2"/>
                </a:solidFill>
                <a:cs typeface="Gill Sans MT"/>
              </a:rPr>
              <a:t>Old school </a:t>
            </a:r>
            <a:r>
              <a:rPr lang="nl-BE" sz="2400" dirty="0" err="1">
                <a:solidFill>
                  <a:schemeClr val="tx2"/>
                </a:solidFill>
                <a:cs typeface="Gill Sans MT"/>
              </a:rPr>
              <a:t>guys</a:t>
            </a:r>
            <a:r>
              <a:rPr lang="nl-BE" sz="2400" dirty="0">
                <a:solidFill>
                  <a:schemeClr val="tx2"/>
                </a:solidFill>
                <a:cs typeface="Gill Sans MT"/>
              </a:rPr>
              <a:t>?</a:t>
            </a:r>
            <a:endParaRPr lang="en-US" sz="2400" dirty="0">
              <a:solidFill>
                <a:schemeClr val="tx2"/>
              </a:solidFill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19472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82620"/>
            <a:ext cx="8712968" cy="450670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331640" y="335687"/>
            <a:ext cx="6128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dirty="0">
                <a:solidFill>
                  <a:srgbClr val="B9307F"/>
                </a:solidFill>
              </a:rPr>
              <a:t>Hartelijk dank voor uw aandacht!</a:t>
            </a:r>
            <a:endParaRPr lang="en-US" sz="3200" dirty="0">
              <a:solidFill>
                <a:srgbClr val="B9307F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2340861" y="5978425"/>
            <a:ext cx="4542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dirty="0">
                <a:solidFill>
                  <a:srgbClr val="B9307F"/>
                </a:solidFill>
              </a:rPr>
              <a:t>Vragen? 		Welkom!</a:t>
            </a:r>
            <a:endParaRPr lang="en-US" sz="3200" dirty="0">
              <a:solidFill>
                <a:srgbClr val="B930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24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6000" y="1080000"/>
            <a:ext cx="7668408" cy="4024798"/>
          </a:xfrm>
        </p:spPr>
        <p:txBody>
          <a:bodyPr>
            <a:normAutofit/>
          </a:bodyPr>
          <a:lstStyle/>
          <a:p>
            <a:r>
              <a:rPr lang="nl-NL" sz="3600" dirty="0"/>
              <a:t>Het Internet of </a:t>
            </a:r>
            <a:r>
              <a:rPr lang="nl-NL" sz="3600" dirty="0" err="1"/>
              <a:t>Things</a:t>
            </a:r>
            <a:r>
              <a:rPr lang="nl-NL" sz="3600" dirty="0"/>
              <a:t>:</a:t>
            </a:r>
            <a:br>
              <a:rPr lang="nl-NL" sz="3600" dirty="0"/>
            </a:br>
            <a:r>
              <a:rPr lang="nl-NL" sz="3600" dirty="0"/>
              <a:t> </a:t>
            </a:r>
            <a:br>
              <a:rPr lang="nl-NL" sz="3600" dirty="0"/>
            </a:br>
            <a:r>
              <a:rPr lang="nl-NL" sz="3600" dirty="0"/>
              <a:t>Toen de dingen </a:t>
            </a:r>
            <a:br>
              <a:rPr lang="nl-NL" sz="3600" dirty="0"/>
            </a:br>
            <a:r>
              <a:rPr lang="nl-NL" sz="3600" dirty="0"/>
              <a:t>gingen spreken. </a:t>
            </a:r>
            <a:br>
              <a:rPr lang="nl-NL" sz="3600" dirty="0"/>
            </a:br>
            <a:r>
              <a:rPr lang="nl-NL" sz="3600" dirty="0"/>
              <a:t>En denken?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6000" y="5392800"/>
            <a:ext cx="6156240" cy="1204552"/>
          </a:xfrm>
        </p:spPr>
        <p:txBody>
          <a:bodyPr>
            <a:normAutofit/>
          </a:bodyPr>
          <a:lstStyle/>
          <a:p>
            <a:r>
              <a:rPr lang="nl-NL" sz="2000" dirty="0"/>
              <a:t>29 September, Gent</a:t>
            </a:r>
          </a:p>
          <a:p>
            <a:r>
              <a:rPr lang="nl-NL" sz="2000" dirty="0"/>
              <a:t>Liesbet.VanderPerre@kuleuven.be</a:t>
            </a:r>
          </a:p>
          <a:p>
            <a:r>
              <a:rPr lang="nl-NL" sz="2000" dirty="0"/>
              <a:t>Met dank aan collega’s van DRAMCO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636527"/>
            <a:ext cx="2987823" cy="448173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50"/>
          <a:stretch/>
        </p:blipFill>
        <p:spPr>
          <a:xfrm>
            <a:off x="8195676" y="44624"/>
            <a:ext cx="948323" cy="865231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6250258" y="4718727"/>
            <a:ext cx="293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© arboretum </a:t>
            </a:r>
            <a:r>
              <a:rPr lang="nl-BE" dirty="0" err="1">
                <a:solidFill>
                  <a:schemeClr val="bg1"/>
                </a:solidFill>
              </a:rPr>
              <a:t>grootenbosch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91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Faculteit, departement, dienst …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3"/>
          </p:nvPr>
        </p:nvSpPr>
        <p:spPr>
          <a:xfrm>
            <a:off x="576000" y="1700808"/>
            <a:ext cx="8136904" cy="4392376"/>
          </a:xfrm>
        </p:spPr>
        <p:txBody>
          <a:bodyPr>
            <a:normAutofit/>
          </a:bodyPr>
          <a:lstStyle/>
          <a:p>
            <a:r>
              <a:rPr lang="nl-BE" dirty="0" err="1"/>
              <a:t>IoT</a:t>
            </a:r>
            <a:r>
              <a:rPr lang="nl-BE" dirty="0"/>
              <a:t>: economische en maatschappelijke meerwaarde</a:t>
            </a:r>
          </a:p>
          <a:p>
            <a:endParaRPr lang="nl-BE" dirty="0"/>
          </a:p>
          <a:p>
            <a:r>
              <a:rPr lang="nl-BE" dirty="0"/>
              <a:t>Kennismaking met </a:t>
            </a:r>
            <a:r>
              <a:rPr lang="nl-BE" dirty="0" err="1"/>
              <a:t>IoT</a:t>
            </a:r>
            <a:r>
              <a:rPr lang="nl-BE" dirty="0"/>
              <a:t> technologie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dirty="0"/>
              <a:t>Vragen/opmerkingen/suggesties?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76000" y="216000"/>
            <a:ext cx="8316480" cy="1152000"/>
          </a:xfrm>
        </p:spPr>
        <p:txBody>
          <a:bodyPr>
            <a:noAutofit/>
          </a:bodyPr>
          <a:lstStyle/>
          <a:p>
            <a:r>
              <a:rPr lang="nl-NL" sz="3200" dirty="0"/>
              <a:t>Het Internet of </a:t>
            </a:r>
            <a:r>
              <a:rPr lang="nl-NL" sz="3200" dirty="0" err="1"/>
              <a:t>Things</a:t>
            </a:r>
            <a:r>
              <a:rPr lang="nl-NL" sz="3200" dirty="0"/>
              <a:t>:</a:t>
            </a:r>
            <a:br>
              <a:rPr lang="nl-NL" sz="3200" dirty="0"/>
            </a:br>
            <a:r>
              <a:rPr lang="nl-NL" sz="3200" dirty="0"/>
              <a:t>Toen de dingen gingen spreken. En denken?</a:t>
            </a:r>
            <a:endParaRPr lang="en-US" sz="3200" dirty="0"/>
          </a:p>
        </p:txBody>
      </p:sp>
      <p:sp>
        <p:nvSpPr>
          <p:cNvPr id="6" name="Pijl-rechts 5"/>
          <p:cNvSpPr/>
          <p:nvPr/>
        </p:nvSpPr>
        <p:spPr>
          <a:xfrm>
            <a:off x="66211" y="1691236"/>
            <a:ext cx="54050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60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internet-of-things_for-smart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3"/>
          <a:stretch>
            <a:fillRect/>
          </a:stretch>
        </p:blipFill>
        <p:spPr bwMode="auto">
          <a:xfrm>
            <a:off x="107504" y="1405210"/>
            <a:ext cx="8953500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2" descr="internet-of-things_for-smart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" t="5499" r="66425" b="62085"/>
          <a:stretch>
            <a:fillRect/>
          </a:stretch>
        </p:blipFill>
        <p:spPr bwMode="auto">
          <a:xfrm>
            <a:off x="5797104" y="3221310"/>
            <a:ext cx="30353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9504" y="3322910"/>
            <a:ext cx="1117600" cy="11557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900" b="1" dirty="0">
              <a:cs typeface="Gill Sans M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40000" y="180000"/>
            <a:ext cx="8334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1D8DB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Een variëteit aan </a:t>
            </a:r>
            <a:r>
              <a:rPr kumimoji="0" lang="nl-B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D8DB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IoT</a:t>
            </a: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1D8DB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toepassingen </a:t>
            </a:r>
            <a:b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1D8DB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1D8DB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 </a:t>
            </a:r>
            <a:r>
              <a:rPr kumimoji="0" lang="nl-BE" sz="3300" b="0" i="0" u="none" strike="noStrike" kern="1200" cap="none" spc="0" normalizeH="0" baseline="0" noProof="0" dirty="0">
                <a:ln>
                  <a:noFill/>
                </a:ln>
                <a:solidFill>
                  <a:srgbClr val="1D8DB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diverse</a:t>
            </a:r>
            <a:r>
              <a:rPr kumimoji="0" lang="nl-BE" sz="3200" b="0" i="0" u="none" strike="noStrike" kern="1200" cap="none" spc="0" normalizeH="0" baseline="0" noProof="0" dirty="0">
                <a:ln>
                  <a:noFill/>
                </a:ln>
                <a:solidFill>
                  <a:srgbClr val="1D8DB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sectoren!</a:t>
            </a:r>
          </a:p>
        </p:txBody>
      </p:sp>
    </p:spTree>
    <p:extLst>
      <p:ext uri="{BB962C8B-B14F-4D97-AF65-F5344CB8AC3E}">
        <p14:creationId xmlns:p14="http://schemas.microsoft.com/office/powerpoint/2010/main" val="744882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"/>
          <a:stretch/>
        </p:blipFill>
        <p:spPr>
          <a:xfrm>
            <a:off x="-1151813" y="0"/>
            <a:ext cx="10403317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5517232"/>
            <a:ext cx="8334000" cy="900000"/>
          </a:xfrm>
        </p:spPr>
        <p:txBody>
          <a:bodyPr>
            <a:normAutofit/>
          </a:bodyPr>
          <a:lstStyle/>
          <a:p>
            <a:pPr algn="ctr"/>
            <a:r>
              <a:rPr lang="nl-BE" dirty="0" err="1">
                <a:solidFill>
                  <a:schemeClr val="bg1"/>
                </a:solidFill>
              </a:rPr>
              <a:t>Where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IoT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devices</a:t>
            </a:r>
            <a:r>
              <a:rPr lang="nl-BE" dirty="0">
                <a:solidFill>
                  <a:schemeClr val="bg1"/>
                </a:solidFill>
              </a:rPr>
              <a:t> go…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429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l="20081" t="15078" r="36356" b="8301"/>
          <a:stretch/>
        </p:blipFill>
        <p:spPr>
          <a:xfrm>
            <a:off x="35496" y="44624"/>
            <a:ext cx="6768752" cy="6696744"/>
          </a:xfrm>
          <a:prstGeom prst="rect">
            <a:avLst/>
          </a:prstGeom>
          <a:ln>
            <a:solidFill>
              <a:srgbClr val="75AF53"/>
            </a:solidFill>
          </a:ln>
        </p:spPr>
      </p:pic>
      <p:sp>
        <p:nvSpPr>
          <p:cNvPr id="3" name="Tekstvak 2"/>
          <p:cNvSpPr txBox="1"/>
          <p:nvPr/>
        </p:nvSpPr>
        <p:spPr>
          <a:xfrm>
            <a:off x="6907490" y="1478212"/>
            <a:ext cx="2236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IEEE spectrum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Sept. 2018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vaal 3"/>
          <p:cNvSpPr/>
          <p:nvPr/>
        </p:nvSpPr>
        <p:spPr>
          <a:xfrm>
            <a:off x="3563888" y="4221088"/>
            <a:ext cx="3168352" cy="122413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Faculteit, departement, dienst …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97500-7527-634B-90F4-69D0994C32B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3"/>
          </p:nvPr>
        </p:nvSpPr>
        <p:spPr>
          <a:xfrm>
            <a:off x="576000" y="1556792"/>
            <a:ext cx="8028448" cy="4824536"/>
          </a:xfrm>
        </p:spPr>
        <p:txBody>
          <a:bodyPr>
            <a:normAutofit fontScale="92500" lnSpcReduction="20000"/>
          </a:bodyPr>
          <a:lstStyle/>
          <a:p>
            <a:r>
              <a:rPr lang="nl-BE" dirty="0" err="1">
                <a:solidFill>
                  <a:schemeClr val="bg2">
                    <a:lumMod val="90000"/>
                  </a:schemeClr>
                </a:solidFill>
              </a:rPr>
              <a:t>IoT</a:t>
            </a:r>
            <a:r>
              <a:rPr lang="nl-BE" dirty="0">
                <a:solidFill>
                  <a:schemeClr val="bg2">
                    <a:lumMod val="90000"/>
                  </a:schemeClr>
                </a:solidFill>
              </a:rPr>
              <a:t>: economische en maatschappelijke meerwaarde</a:t>
            </a:r>
          </a:p>
          <a:p>
            <a:endParaRPr lang="nl-BE" dirty="0"/>
          </a:p>
          <a:p>
            <a:r>
              <a:rPr lang="nl-BE" dirty="0"/>
              <a:t>Kennismaking met </a:t>
            </a:r>
            <a:r>
              <a:rPr lang="nl-BE" dirty="0" err="1"/>
              <a:t>IoT</a:t>
            </a:r>
            <a:r>
              <a:rPr lang="nl-BE" dirty="0"/>
              <a:t> technologie</a:t>
            </a:r>
          </a:p>
          <a:p>
            <a:pPr lvl="1"/>
            <a:r>
              <a:rPr lang="nl-BE" dirty="0"/>
              <a:t>Typische architectuur</a:t>
            </a:r>
          </a:p>
          <a:p>
            <a:pPr lvl="1"/>
            <a:r>
              <a:rPr lang="nl-BE" dirty="0"/>
              <a:t>Sensoren</a:t>
            </a:r>
          </a:p>
          <a:p>
            <a:pPr lvl="1"/>
            <a:r>
              <a:rPr lang="nl-BE" dirty="0"/>
              <a:t>Draadloze communicatie</a:t>
            </a:r>
          </a:p>
          <a:p>
            <a:endParaRPr lang="nl-BE" dirty="0"/>
          </a:p>
          <a:p>
            <a:r>
              <a:rPr lang="nl-BE" dirty="0"/>
              <a:t>Uitdagingen voor de implementatie en uitrol</a:t>
            </a:r>
          </a:p>
          <a:p>
            <a:endParaRPr lang="nl-BE" dirty="0"/>
          </a:p>
          <a:p>
            <a:r>
              <a:rPr lang="nl-BE" dirty="0" err="1"/>
              <a:t>IoT</a:t>
            </a:r>
            <a:r>
              <a:rPr lang="nl-BE" dirty="0"/>
              <a:t> en Artificiële Intelligentie</a:t>
            </a:r>
          </a:p>
          <a:p>
            <a:endParaRPr lang="nl-BE" dirty="0"/>
          </a:p>
          <a:p>
            <a:r>
              <a:rPr lang="nl-BE" dirty="0"/>
              <a:t>Vragen/opmerkingen/suggesties?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76000" y="216000"/>
            <a:ext cx="8316480" cy="1152000"/>
          </a:xfrm>
        </p:spPr>
        <p:txBody>
          <a:bodyPr>
            <a:noAutofit/>
          </a:bodyPr>
          <a:lstStyle/>
          <a:p>
            <a:r>
              <a:rPr lang="nl-NL" sz="3200" dirty="0"/>
              <a:t>Het Internet of </a:t>
            </a:r>
            <a:r>
              <a:rPr lang="nl-NL" sz="3200" dirty="0" err="1"/>
              <a:t>Things</a:t>
            </a:r>
            <a:r>
              <a:rPr lang="nl-NL" sz="3200" dirty="0"/>
              <a:t>:</a:t>
            </a:r>
            <a:br>
              <a:rPr lang="nl-NL" sz="3200" dirty="0"/>
            </a:br>
            <a:r>
              <a:rPr lang="nl-NL" sz="3200" dirty="0"/>
              <a:t>Toen de dingen gingen spreken. En denken?</a:t>
            </a:r>
            <a:endParaRPr lang="en-US" sz="3200" dirty="0"/>
          </a:p>
        </p:txBody>
      </p:sp>
      <p:sp>
        <p:nvSpPr>
          <p:cNvPr id="6" name="Pijl-rechts 5"/>
          <p:cNvSpPr/>
          <p:nvPr/>
        </p:nvSpPr>
        <p:spPr>
          <a:xfrm>
            <a:off x="179512" y="2276872"/>
            <a:ext cx="3964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42191"/>
      </p:ext>
    </p:extLst>
  </p:cSld>
  <p:clrMapOvr>
    <a:masterClrMapping/>
  </p:clrMapOvr>
</p:sld>
</file>

<file path=ppt/theme/theme1.xml><?xml version="1.0" encoding="utf-8"?>
<a:theme xmlns:a="http://schemas.openxmlformats.org/drawingml/2006/main" name="corporate-KULeuven">
  <a:themeElements>
    <a:clrScheme name="KULeuven-Themakleuren">
      <a:dk1>
        <a:srgbClr val="00407A"/>
      </a:dk1>
      <a:lt1>
        <a:srgbClr val="FFFFFF"/>
      </a:lt1>
      <a:dk2>
        <a:srgbClr val="00407A"/>
      </a:dk2>
      <a:lt2>
        <a:srgbClr val="FFFFFF"/>
      </a:lt2>
      <a:accent1>
        <a:srgbClr val="1D8DB0"/>
      </a:accent1>
      <a:accent2>
        <a:srgbClr val="116E8A"/>
      </a:accent2>
      <a:accent3>
        <a:srgbClr val="52BDEC"/>
      </a:accent3>
      <a:accent4>
        <a:srgbClr val="00407A"/>
      </a:accent4>
      <a:accent5>
        <a:srgbClr val="7F7F7F"/>
      </a:accent5>
      <a:accent6>
        <a:srgbClr val="595959"/>
      </a:accent6>
      <a:hlink>
        <a:srgbClr val="1D8DB0"/>
      </a:hlink>
      <a:folHlink>
        <a:srgbClr val="00407A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orporate-KU Leuven-Liggend-Achtergrond Wit en Watermerk">
  <a:themeElements>
    <a:clrScheme name="KULeuven-Themakleuren">
      <a:dk1>
        <a:srgbClr val="00407A"/>
      </a:dk1>
      <a:lt1>
        <a:srgbClr val="FFFFFF"/>
      </a:lt1>
      <a:dk2>
        <a:srgbClr val="00407A"/>
      </a:dk2>
      <a:lt2>
        <a:srgbClr val="FFFFFF"/>
      </a:lt2>
      <a:accent1>
        <a:srgbClr val="1D8DB0"/>
      </a:accent1>
      <a:accent2>
        <a:srgbClr val="116E8A"/>
      </a:accent2>
      <a:accent3>
        <a:srgbClr val="86BCE5"/>
      </a:accent3>
      <a:accent4>
        <a:srgbClr val="00407A"/>
      </a:accent4>
      <a:accent5>
        <a:srgbClr val="7F7F7F"/>
      </a:accent5>
      <a:accent6>
        <a:srgbClr val="595959"/>
      </a:accent6>
      <a:hlink>
        <a:srgbClr val="009999"/>
      </a:hlink>
      <a:folHlink>
        <a:srgbClr val="800080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Corporate-KU Leuven-Liggend-Achtergrond Wit">
  <a:themeElements>
    <a:clrScheme name="KU Leuven Corporate">
      <a:dk1>
        <a:srgbClr val="00407A"/>
      </a:dk1>
      <a:lt1>
        <a:srgbClr val="FFFFFF"/>
      </a:lt1>
      <a:dk2>
        <a:srgbClr val="52BDEC"/>
      </a:dk2>
      <a:lt2>
        <a:srgbClr val="FFFFFF"/>
      </a:lt2>
      <a:accent1>
        <a:srgbClr val="00407A"/>
      </a:accent1>
      <a:accent2>
        <a:srgbClr val="1D8DB0"/>
      </a:accent2>
      <a:accent3>
        <a:srgbClr val="52BDEC"/>
      </a:accent3>
      <a:accent4>
        <a:srgbClr val="00407A"/>
      </a:accent4>
      <a:accent5>
        <a:srgbClr val="FF9E0F"/>
      </a:accent5>
      <a:accent6>
        <a:srgbClr val="FF4D00"/>
      </a:accent6>
      <a:hlink>
        <a:srgbClr val="1D8DB0"/>
      </a:hlink>
      <a:folHlink>
        <a:srgbClr val="00407A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orporate-KULeuven">
  <a:themeElements>
    <a:clrScheme name="KULeuven-Themakleuren">
      <a:dk1>
        <a:srgbClr val="00407A"/>
      </a:dk1>
      <a:lt1>
        <a:srgbClr val="FFFFFF"/>
      </a:lt1>
      <a:dk2>
        <a:srgbClr val="00407A"/>
      </a:dk2>
      <a:lt2>
        <a:srgbClr val="FFFFFF"/>
      </a:lt2>
      <a:accent1>
        <a:srgbClr val="1D8DB0"/>
      </a:accent1>
      <a:accent2>
        <a:srgbClr val="116E8A"/>
      </a:accent2>
      <a:accent3>
        <a:srgbClr val="52BDEC"/>
      </a:accent3>
      <a:accent4>
        <a:srgbClr val="00407A"/>
      </a:accent4>
      <a:accent5>
        <a:srgbClr val="7F7F7F"/>
      </a:accent5>
      <a:accent6>
        <a:srgbClr val="595959"/>
      </a:accent6>
      <a:hlink>
        <a:srgbClr val="1D8DB0"/>
      </a:hlink>
      <a:folHlink>
        <a:srgbClr val="00407A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corporate-KULeuven.potm</Template>
  <TotalTime>93596</TotalTime>
  <Words>788</Words>
  <Application>Microsoft Office PowerPoint</Application>
  <PresentationFormat>Diavoorstelling (4:3)</PresentationFormat>
  <Paragraphs>185</Paragraphs>
  <Slides>38</Slides>
  <Notes>8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12</vt:i4>
      </vt:variant>
      <vt:variant>
        <vt:lpstr>Thema</vt:lpstr>
      </vt:variant>
      <vt:variant>
        <vt:i4>6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57" baseType="lpstr">
      <vt:lpstr>MS PGothic</vt:lpstr>
      <vt:lpstr>MS PGothic</vt:lpstr>
      <vt:lpstr>Agenda Black</vt:lpstr>
      <vt:lpstr>Arial</vt:lpstr>
      <vt:lpstr>Calibri</vt:lpstr>
      <vt:lpstr>Cambria Math</vt:lpstr>
      <vt:lpstr>Courier New</vt:lpstr>
      <vt:lpstr>Gill Sans MT</vt:lpstr>
      <vt:lpstr>Lucida Grande</vt:lpstr>
      <vt:lpstr>Open Sans Light</vt:lpstr>
      <vt:lpstr>Times New Roman</vt:lpstr>
      <vt:lpstr>Wingdings</vt:lpstr>
      <vt:lpstr>corporate-KULeuven</vt:lpstr>
      <vt:lpstr>Corporate-KU Leuven-Liggend-Achtergrond Wit en Watermerk</vt:lpstr>
      <vt:lpstr>Corporate-KU Leuven-Liggend-Achtergrond Wit</vt:lpstr>
      <vt:lpstr>KU Leuven</vt:lpstr>
      <vt:lpstr>1_corporate-KULeuven</vt:lpstr>
      <vt:lpstr>Modèle par défaut</vt:lpstr>
      <vt:lpstr>Chart</vt:lpstr>
      <vt:lpstr>PowerPoint-presentatie</vt:lpstr>
      <vt:lpstr>Internet of Things: a game changer!</vt:lpstr>
      <vt:lpstr>PowerPoint-presentatie</vt:lpstr>
      <vt:lpstr>Het Internet of Things:   Toen de dingen  gingen spreken.  En denken?</vt:lpstr>
      <vt:lpstr>Het Internet of Things: Toen de dingen gingen spreken. En denken?</vt:lpstr>
      <vt:lpstr>PowerPoint-presentatie</vt:lpstr>
      <vt:lpstr>Where IoT devices go…</vt:lpstr>
      <vt:lpstr>PowerPoint-presentatie</vt:lpstr>
      <vt:lpstr>Het Internet of Things: Toen de dingen gingen spreken. En denken?</vt:lpstr>
      <vt:lpstr>IoT architectuur</vt:lpstr>
      <vt:lpstr>IoT onderdelen</vt:lpstr>
      <vt:lpstr>Illustratie Iot architectuur:  smart water meter</vt:lpstr>
      <vt:lpstr>PowerPoint-presentatie</vt:lpstr>
      <vt:lpstr>PowerPoint-presentatie</vt:lpstr>
      <vt:lpstr>IoT onderdelen</vt:lpstr>
      <vt:lpstr>Elektronische Systemen: typische anatomie en sub-systemen</vt:lpstr>
      <vt:lpstr>PowerPoint-presentatie</vt:lpstr>
      <vt:lpstr>Wat is een sensor?</vt:lpstr>
      <vt:lpstr>PowerPoint-presentatie</vt:lpstr>
      <vt:lpstr>Sensors voor een waaier van parameters: camera’s, microfoons, gassensoren accelerometers, gyroscopen, temperatuursensoren, druksensoren, …  werken samen </vt:lpstr>
      <vt:lpstr>Sensors in cars: many, &amp; more! </vt:lpstr>
      <vt:lpstr>Sensoren: indrukwekkende evolutie</vt:lpstr>
      <vt:lpstr>‘Slimme’ sensoren  kunnen rekenen en communiceren</vt:lpstr>
      <vt:lpstr>PowerPoint-presentatie</vt:lpstr>
      <vt:lpstr>PowerPoint-presentatie</vt:lpstr>
      <vt:lpstr>Communicatie, een kwestie van afspraken</vt:lpstr>
      <vt:lpstr>PowerPoint-presentatie</vt:lpstr>
      <vt:lpstr>Voor succesvolle draadloze communicatie  zijn standaarden essentieel</vt:lpstr>
      <vt:lpstr>Connecting things to the Internet: in your environment or ‘on their own’</vt:lpstr>
      <vt:lpstr>Selecting an appropriate connectivity solution:  what matters? </vt:lpstr>
      <vt:lpstr>Low Power Wide Area Networks (LPWAN): Dedicated solutions fit for purpose</vt:lpstr>
      <vt:lpstr>kleine, geïntegreerde oplossingen</vt:lpstr>
      <vt:lpstr>PowerPoint-presentatie</vt:lpstr>
      <vt:lpstr>MEMS: Micro-Electro Mechanical Systems</vt:lpstr>
      <vt:lpstr>PowerPoint-presentatie</vt:lpstr>
      <vt:lpstr>PowerPoint-presentatie</vt:lpstr>
      <vt:lpstr>PowerPoint-presentatie</vt:lpstr>
      <vt:lpstr>PowerPoint-presentatie</vt:lpstr>
    </vt:vector>
  </TitlesOfParts>
  <Company>KULeuven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ICTS | Communicatie, Servicepunt en Opleiding</dc:creator>
  <dc:description>Huisstijl KU Leuven - versie 24 juli 2012</dc:description>
  <cp:lastModifiedBy>Liesbet Van der Perre</cp:lastModifiedBy>
  <cp:revision>406</cp:revision>
  <cp:lastPrinted>2016-02-19T09:07:17Z</cp:lastPrinted>
  <dcterms:created xsi:type="dcterms:W3CDTF">2012-07-10T07:57:57Z</dcterms:created>
  <dcterms:modified xsi:type="dcterms:W3CDTF">2021-09-29T08:52:42Z</dcterms:modified>
</cp:coreProperties>
</file>