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  <p:sldMasterId id="2147483694" r:id="rId2"/>
  </p:sldMasterIdLst>
  <p:notesMasterIdLst>
    <p:notesMasterId r:id="rId40"/>
  </p:notesMasterIdLst>
  <p:handoutMasterIdLst>
    <p:handoutMasterId r:id="rId41"/>
  </p:handoutMasterIdLst>
  <p:sldIdLst>
    <p:sldId id="261" r:id="rId3"/>
    <p:sldId id="558" r:id="rId4"/>
    <p:sldId id="559" r:id="rId5"/>
    <p:sldId id="528" r:id="rId6"/>
    <p:sldId id="262" r:id="rId7"/>
    <p:sldId id="557" r:id="rId8"/>
    <p:sldId id="561" r:id="rId9"/>
    <p:sldId id="517" r:id="rId10"/>
    <p:sldId id="518" r:id="rId11"/>
    <p:sldId id="525" r:id="rId12"/>
    <p:sldId id="527" r:id="rId13"/>
    <p:sldId id="564" r:id="rId14"/>
    <p:sldId id="526" r:id="rId15"/>
    <p:sldId id="524" r:id="rId16"/>
    <p:sldId id="529" r:id="rId17"/>
    <p:sldId id="531" r:id="rId18"/>
    <p:sldId id="265" r:id="rId19"/>
    <p:sldId id="565" r:id="rId20"/>
    <p:sldId id="530" r:id="rId21"/>
    <p:sldId id="568" r:id="rId22"/>
    <p:sldId id="522" r:id="rId23"/>
    <p:sldId id="521" r:id="rId24"/>
    <p:sldId id="569" r:id="rId25"/>
    <p:sldId id="533" r:id="rId26"/>
    <p:sldId id="535" r:id="rId27"/>
    <p:sldId id="536" r:id="rId28"/>
    <p:sldId id="303" r:id="rId29"/>
    <p:sldId id="570" r:id="rId30"/>
    <p:sldId id="537" r:id="rId31"/>
    <p:sldId id="275" r:id="rId32"/>
    <p:sldId id="566" r:id="rId33"/>
    <p:sldId id="547" r:id="rId34"/>
    <p:sldId id="539" r:id="rId35"/>
    <p:sldId id="549" r:id="rId36"/>
    <p:sldId id="567" r:id="rId37"/>
    <p:sldId id="543" r:id="rId38"/>
    <p:sldId id="556" r:id="rId3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5E77"/>
    <a:srgbClr val="1D8DB0"/>
    <a:srgbClr val="FFFF6B"/>
    <a:srgbClr val="8A0000"/>
    <a:srgbClr val="2F4D5D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9" autoAdjust="0"/>
    <p:restoredTop sz="94652"/>
  </p:normalViewPr>
  <p:slideViewPr>
    <p:cSldViewPr snapToGrid="0" snapToObjects="1">
      <p:cViewPr varScale="1">
        <p:scale>
          <a:sx n="115" d="100"/>
          <a:sy n="115" d="100"/>
        </p:scale>
        <p:origin x="51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25-8-2021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7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43D9623-9C29-4D56-A379-82D2FE9734D1}"/>
              </a:ext>
            </a:extLst>
          </p:cNvPr>
          <p:cNvSpPr txBox="1"/>
          <p:nvPr userDrawn="1"/>
        </p:nvSpPr>
        <p:spPr>
          <a:xfrm>
            <a:off x="336998" y="1183843"/>
            <a:ext cx="2761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0" spc="40" baseline="0" dirty="0">
                <a:solidFill>
                  <a:schemeClr val="bg1"/>
                </a:solidFill>
              </a:rPr>
              <a:t>TECHNOLOGIECAMPUSSEN </a:t>
            </a:r>
          </a:p>
          <a:p>
            <a:r>
              <a:rPr lang="nl-BE" sz="1400" b="0" spc="40" baseline="0" dirty="0">
                <a:solidFill>
                  <a:schemeClr val="bg1"/>
                </a:solidFill>
              </a:rPr>
              <a:t>GENT EN AALST</a:t>
            </a:r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1E80-7E70-42CD-8CE3-AA109140AC25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Faculteit, departement, dienst …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157140" y="6210000"/>
            <a:ext cx="864000" cy="648000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68351" y="1655999"/>
            <a:ext cx="10655300" cy="43923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10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A92099E-E09C-46C1-A4AF-AE6D659F7FFE}"/>
              </a:ext>
            </a:extLst>
          </p:cNvPr>
          <p:cNvSpPr txBox="1"/>
          <p:nvPr userDrawn="1"/>
        </p:nvSpPr>
        <p:spPr>
          <a:xfrm>
            <a:off x="336998" y="1183843"/>
            <a:ext cx="2761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b="0" spc="40" baseline="0" dirty="0">
                <a:solidFill>
                  <a:schemeClr val="bg1"/>
                </a:solidFill>
              </a:rPr>
              <a:t>TECHNOLOGIECAMPUSSEN </a:t>
            </a:r>
          </a:p>
          <a:p>
            <a:r>
              <a:rPr lang="nl-BE" sz="1400" b="0" spc="40" baseline="0" dirty="0">
                <a:solidFill>
                  <a:schemeClr val="bg1"/>
                </a:solidFill>
              </a:rPr>
              <a:t>GENT EN AALST</a:t>
            </a:r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47F24-7971-4ACC-840E-B39EBDB3C4F1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E6E9-B659-4FA9-B711-4B07E133F6FD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0B6A2-B61F-4387-BF96-BD85EAA68543}" type="datetime1">
              <a:rPr lang="nl-BE" smtClean="0"/>
              <a:t>25/08/2021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3D54F-BC6A-4EB8-BFCD-B65932C3E328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9C72F-A462-40BC-9C54-D817A5C797FA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E5D18-C0FF-40E2-BD70-D29716778CEC}" type="datetime1">
              <a:rPr lang="nl-BE" smtClean="0"/>
              <a:t>25/08/2021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2158-0EC9-442E-98A2-CA3F4A340A4B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8F631-C371-4B96-90D4-0ED232141197}" type="datetime1">
              <a:rPr lang="nl-BE" smtClean="0"/>
              <a:t>25/08/2021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E0AC-4B35-4ED8-BE4B-7BBB88436690}" type="datetime1">
              <a:rPr lang="nl-BE" smtClean="0"/>
              <a:t>25/08/2021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4639D-9D55-41BC-96BF-73527F3B8AD7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BCE2B613-8907-4E6C-B8A5-A1F762573140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98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92A0EEEC-76C5-49E5-905A-3C6AD05DC5FF}" type="datetime1">
              <a:rPr lang="nl-BE" smtClean="0"/>
              <a:t>25/08/2021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/>
              <a:t>Faculteit, departement, dienst …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39.em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Elektronische systemen</a:t>
            </a: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Liesbet Van der Perre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6315E8-D55F-41E2-AD87-FF3068C3A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382" y="642026"/>
            <a:ext cx="3112618" cy="44725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833CACC-223C-43C0-B347-63F88CC7D7B3}"/>
              </a:ext>
            </a:extLst>
          </p:cNvPr>
          <p:cNvSpPr txBox="1"/>
          <p:nvPr/>
        </p:nvSpPr>
        <p:spPr>
          <a:xfrm>
            <a:off x="10243226" y="5301574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‘e-NEST’</a:t>
            </a:r>
          </a:p>
          <a:p>
            <a:r>
              <a:rPr lang="nl-BE" dirty="0"/>
              <a:t>© D. Coppens</a:t>
            </a:r>
          </a:p>
        </p:txBody>
      </p:sp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9698606-1390-4C74-B580-F0A07A3E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7D4335-C46D-485F-B6CA-2A998264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138679"/>
            <a:ext cx="11041200" cy="1152000"/>
          </a:xfrm>
        </p:spPr>
        <p:txBody>
          <a:bodyPr>
            <a:normAutofit/>
          </a:bodyPr>
          <a:lstStyle/>
          <a:p>
            <a:r>
              <a:rPr lang="nl-BE" sz="3200" dirty="0"/>
              <a:t>Transfer-functie van een lineaire sensor: </a:t>
            </a:r>
            <a:br>
              <a:rPr lang="nl-BE" sz="3200" dirty="0"/>
            </a:br>
            <a:r>
              <a:rPr lang="nl-BE" sz="3200" dirty="0"/>
              <a:t>illustratie van een lineaire, sensor</a:t>
            </a:r>
          </a:p>
        </p:txBody>
      </p:sp>
      <p:pic>
        <p:nvPicPr>
          <p:cNvPr id="6" name="Picture 3" descr="Screen Shot 2017-02-14 at 17.55.44.png">
            <a:extLst>
              <a:ext uri="{FF2B5EF4-FFF2-40B4-BE49-F238E27FC236}">
                <a16:creationId xmlns:a16="http://schemas.microsoft.com/office/drawing/2014/main" id="{2A88F30F-9E26-470B-9E76-FCBDDB2F6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0"/>
          <a:stretch/>
        </p:blipFill>
        <p:spPr>
          <a:xfrm>
            <a:off x="977536" y="1449036"/>
            <a:ext cx="6084664" cy="416504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F45C3E21-D406-441E-9A69-CD157478A123}"/>
              </a:ext>
            </a:extLst>
          </p:cNvPr>
          <p:cNvSpPr txBox="1"/>
          <p:nvPr/>
        </p:nvSpPr>
        <p:spPr>
          <a:xfrm>
            <a:off x="977536" y="5645331"/>
            <a:ext cx="3824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5E77"/>
                </a:solidFill>
              </a:rPr>
              <a:t>© J. </a:t>
            </a:r>
            <a:r>
              <a:rPr lang="en-US" sz="1400" dirty="0" err="1">
                <a:solidFill>
                  <a:srgbClr val="005E77"/>
                </a:solidFill>
              </a:rPr>
              <a:t>Fraden</a:t>
            </a:r>
            <a:r>
              <a:rPr lang="en-US" sz="1400" dirty="0">
                <a:solidFill>
                  <a:srgbClr val="005E77"/>
                </a:solidFill>
              </a:rPr>
              <a:t>, Handbook modern sensors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E871EA4-BA0D-410D-BD2B-E3057E9A7E80}"/>
              </a:ext>
            </a:extLst>
          </p:cNvPr>
          <p:cNvSpPr txBox="1"/>
          <p:nvPr/>
        </p:nvSpPr>
        <p:spPr>
          <a:xfrm>
            <a:off x="7433703" y="2550744"/>
            <a:ext cx="4183497" cy="193899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BE" sz="2000" i="1" dirty="0"/>
              <a:t>E = E</a:t>
            </a:r>
            <a:r>
              <a:rPr lang="nl-BE" sz="2000" i="1" baseline="-25000" dirty="0"/>
              <a:t>0</a:t>
            </a:r>
            <a:r>
              <a:rPr lang="nl-BE" sz="2000" i="1" dirty="0"/>
              <a:t> +  B.(s-s</a:t>
            </a:r>
            <a:r>
              <a:rPr lang="nl-BE" i="1" baseline="-25000" dirty="0"/>
              <a:t>0</a:t>
            </a:r>
            <a:r>
              <a:rPr lang="nl-BE" sz="2000" i="1" dirty="0"/>
              <a:t>)</a:t>
            </a:r>
          </a:p>
          <a:p>
            <a:endParaRPr lang="nl-BE" sz="2000" i="1" dirty="0"/>
          </a:p>
          <a:p>
            <a:r>
              <a:rPr lang="nl-BE" sz="2000" i="1" dirty="0"/>
              <a:t>(E</a:t>
            </a:r>
            <a:r>
              <a:rPr lang="nl-BE" sz="2000" i="1" baseline="-25000" dirty="0"/>
              <a:t>0</a:t>
            </a:r>
            <a:r>
              <a:rPr lang="nl-BE" sz="2000" i="1" dirty="0"/>
              <a:t>, s</a:t>
            </a:r>
            <a:r>
              <a:rPr lang="nl-BE" sz="2000" i="1" baseline="-25000" dirty="0"/>
              <a:t>0</a:t>
            </a:r>
            <a:r>
              <a:rPr lang="nl-BE" sz="2000" i="1" dirty="0"/>
              <a:t>): referentie waarde</a:t>
            </a:r>
          </a:p>
          <a:p>
            <a:endParaRPr lang="nl-BE" sz="2000" i="1" dirty="0"/>
          </a:p>
          <a:p>
            <a:r>
              <a:rPr lang="nl-BE" sz="2000" i="1" dirty="0"/>
              <a:t>B = sensitiviteit </a:t>
            </a:r>
          </a:p>
          <a:p>
            <a:r>
              <a:rPr lang="nl-BE" sz="2000" i="1" dirty="0"/>
              <a:t>(richtingscoëfficiënt van de rechte)</a:t>
            </a:r>
          </a:p>
        </p:txBody>
      </p:sp>
    </p:spTree>
    <p:extLst>
      <p:ext uri="{BB962C8B-B14F-4D97-AF65-F5344CB8AC3E}">
        <p14:creationId xmlns:p14="http://schemas.microsoft.com/office/powerpoint/2010/main" val="353925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0A3D506-C37F-4105-B391-62E5982DC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10962"/>
            <a:ext cx="11041200" cy="47090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BE" dirty="0"/>
              <a:t>Als we een statische situatie veronderstellen (tijds-invariant):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i="1" dirty="0"/>
              <a:t>E = f(s)</a:t>
            </a:r>
          </a:p>
          <a:p>
            <a:pPr marL="0" indent="0">
              <a:buNone/>
            </a:pPr>
            <a:r>
              <a:rPr lang="nl-BE" i="1" dirty="0"/>
              <a:t>	Met </a:t>
            </a:r>
            <a:r>
              <a:rPr lang="nl-BE" i="1" dirty="0">
                <a:solidFill>
                  <a:srgbClr val="339933"/>
                </a:solidFill>
              </a:rPr>
              <a:t>E </a:t>
            </a:r>
            <a:r>
              <a:rPr lang="nl-BE" i="1" dirty="0"/>
              <a:t>= uitgang, s = stimulus</a:t>
            </a:r>
          </a:p>
          <a:p>
            <a:pPr marL="0" indent="0">
              <a:buNone/>
            </a:pPr>
            <a:r>
              <a:rPr lang="nl-BE" dirty="0"/>
              <a:t>Willen we s kennen?  s </a:t>
            </a:r>
            <a:r>
              <a:rPr lang="nl-BE" i="1" dirty="0"/>
              <a:t>= f</a:t>
            </a:r>
            <a:r>
              <a:rPr lang="nl-BE" i="1" baseline="30000" dirty="0"/>
              <a:t>-1</a:t>
            </a:r>
            <a:r>
              <a:rPr lang="nl-BE" i="1" dirty="0"/>
              <a:t>(E)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Eenvoudige sensor verhalen:</a:t>
            </a:r>
          </a:p>
          <a:p>
            <a:r>
              <a:rPr lang="nl-BE" dirty="0"/>
              <a:t>De reactie (transferfunctie) van de sensor is gekend</a:t>
            </a:r>
          </a:p>
          <a:p>
            <a:r>
              <a:rPr lang="nl-BE" dirty="0"/>
              <a:t>En kan uitgedrukt worden als een eenvoudig wiskundig verband, dat kan geïnverteerd worden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Praktijk = vaak meer complex!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6C98408-B3FB-4667-8517-16EA24E69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1880D81-A6E8-46AB-B545-21971020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940828"/>
          </a:xfrm>
        </p:spPr>
        <p:txBody>
          <a:bodyPr>
            <a:normAutofit/>
          </a:bodyPr>
          <a:lstStyle/>
          <a:p>
            <a:r>
              <a:rPr lang="nl-BE" sz="3200" dirty="0"/>
              <a:t>Hoe kan men achterhalen wat een sensor hoort/ziet/meet?</a:t>
            </a:r>
          </a:p>
        </p:txBody>
      </p:sp>
    </p:spTree>
    <p:extLst>
      <p:ext uri="{BB962C8B-B14F-4D97-AF65-F5344CB8AC3E}">
        <p14:creationId xmlns:p14="http://schemas.microsoft.com/office/powerpoint/2010/main" val="155479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b="1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05548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A208BA-32C2-45C1-8F41-376D606C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53351"/>
            <a:ext cx="11041200" cy="4666649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Fysisch:</a:t>
            </a:r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Chemisch: 				Biologisch: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F5C5CB-9BA0-44FB-AA62-7E64F574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4503AB-1381-4FF0-8EB9-3F326613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511036" cy="1152000"/>
          </a:xfrm>
        </p:spPr>
        <p:txBody>
          <a:bodyPr>
            <a:normAutofit/>
          </a:bodyPr>
          <a:lstStyle/>
          <a:p>
            <a:r>
              <a:rPr lang="nl-BE" sz="3200" dirty="0"/>
              <a:t>Classificatie van sensoren: verschillende assen-gezichtspunten</a:t>
            </a:r>
            <a:br>
              <a:rPr lang="nl-BE" sz="3200" dirty="0"/>
            </a:br>
            <a:r>
              <a:rPr lang="nl-BE" sz="3200" dirty="0"/>
              <a:t>Grootheid/parameter - WAT ze meten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535300E-A866-4014-B4D9-4032C34B6C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2838925" y="2007197"/>
            <a:ext cx="1378214" cy="1378214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77FCDE-B16A-457E-A565-AFCE33C2C34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4282" y="2130370"/>
            <a:ext cx="1131867" cy="11318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4EEA2C8-062A-4C80-B90D-AAADBBB94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261" y="4363646"/>
            <a:ext cx="1075288" cy="107528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84DE8D0-0F78-4FF3-AE2B-DB60BAD88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6832" y="4424735"/>
            <a:ext cx="1333430" cy="1695265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08DBE68C-08A5-43F1-803D-9625AB935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830" y="4294586"/>
            <a:ext cx="1521193" cy="15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5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A208BA-32C2-45C1-8F41-376D606C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453351"/>
            <a:ext cx="11041200" cy="4666649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Voorbeeld microfoon gebaseerd op	</a:t>
            </a:r>
          </a:p>
          <a:p>
            <a:pPr marL="0" indent="0">
              <a:buNone/>
            </a:pPr>
            <a:r>
              <a:rPr lang="nl-BE" dirty="0"/>
              <a:t>Werkingsprincipe: </a:t>
            </a:r>
            <a:r>
              <a:rPr lang="nl-BE" dirty="0" err="1"/>
              <a:t>Resistief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F5C5CB-9BA0-44FB-AA62-7E64F574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4503AB-1381-4FF0-8EB9-3F326613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511036" cy="1152000"/>
          </a:xfrm>
        </p:spPr>
        <p:txBody>
          <a:bodyPr>
            <a:normAutofit/>
          </a:bodyPr>
          <a:lstStyle/>
          <a:p>
            <a:r>
              <a:rPr lang="nl-BE" sz="3200" dirty="0"/>
              <a:t>Classificatie van sensoren: verschillende assen-gezichtspunt</a:t>
            </a:r>
            <a:br>
              <a:rPr lang="nl-BE" sz="3200" dirty="0"/>
            </a:br>
            <a:r>
              <a:rPr lang="nl-BE" sz="3200" dirty="0"/>
              <a:t>Werkingsprincipe - HOE ze meten</a:t>
            </a:r>
          </a:p>
        </p:txBody>
      </p:sp>
      <p:pic>
        <p:nvPicPr>
          <p:cNvPr id="6" name="Picture 2" descr="Carbon_microphone.png">
            <a:extLst>
              <a:ext uri="{FF2B5EF4-FFF2-40B4-BE49-F238E27FC236}">
                <a16:creationId xmlns:a16="http://schemas.microsoft.com/office/drawing/2014/main" id="{6D4C168D-A252-44D5-8C7F-CDFFA7F77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09" y="1394178"/>
            <a:ext cx="4059410" cy="5075500"/>
          </a:xfrm>
          <a:prstGeom prst="rect">
            <a:avLst/>
          </a:prstGeom>
        </p:spPr>
      </p:pic>
      <p:pic>
        <p:nvPicPr>
          <p:cNvPr id="7" name="Picture 3" descr="micro.jpg">
            <a:extLst>
              <a:ext uri="{FF2B5EF4-FFF2-40B4-BE49-F238E27FC236}">
                <a16:creationId xmlns:a16="http://schemas.microsoft.com/office/drawing/2014/main" id="{2EE5B6F7-4E8F-448B-9D66-CA5113401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14" y="3215421"/>
            <a:ext cx="2533462" cy="25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3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F5C5CB-9BA0-44FB-AA62-7E64F574C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14503AB-1381-4FF0-8EB9-3F3266133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77" y="557151"/>
            <a:ext cx="11511036" cy="585768"/>
          </a:xfrm>
        </p:spPr>
        <p:txBody>
          <a:bodyPr>
            <a:normAutofit/>
          </a:bodyPr>
          <a:lstStyle/>
          <a:p>
            <a:r>
              <a:rPr lang="nl-BE" sz="3200" dirty="0"/>
              <a:t>Voorbeeld microfoon: Werkingsprincipe </a:t>
            </a:r>
            <a:r>
              <a:rPr lang="nl-BE" sz="3200" dirty="0" smtClean="0"/>
              <a:t>capacitief  </a:t>
            </a:r>
            <a:endParaRPr lang="nl-BE" sz="3200" dirty="0"/>
          </a:p>
        </p:txBody>
      </p:sp>
      <p:pic>
        <p:nvPicPr>
          <p:cNvPr id="8" name="Content Placeholder 3" descr="memsmicrophone3.png">
            <a:extLst>
              <a:ext uri="{FF2B5EF4-FFF2-40B4-BE49-F238E27FC236}">
                <a16:creationId xmlns:a16="http://schemas.microsoft.com/office/drawing/2014/main" id="{DA181BA8-6C0E-487D-9552-279FF1005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4" t="12268" r="-1838" b="12731"/>
          <a:stretch/>
        </p:blipFill>
        <p:spPr>
          <a:xfrm>
            <a:off x="3258589" y="1912894"/>
            <a:ext cx="6077612" cy="351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4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92A0D71-AF2C-4E0E-91A0-54781507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225" y="2087950"/>
            <a:ext cx="11041200" cy="4464000"/>
          </a:xfrm>
        </p:spPr>
        <p:txBody>
          <a:bodyPr>
            <a:normAutofit/>
          </a:bodyPr>
          <a:lstStyle/>
          <a:p>
            <a:r>
              <a:rPr lang="nl-BE" dirty="0"/>
              <a:t>Actief </a:t>
            </a:r>
            <a:r>
              <a:rPr lang="nl-BE" dirty="0" err="1"/>
              <a:t>vs</a:t>
            </a:r>
            <a:r>
              <a:rPr lang="nl-BE" dirty="0"/>
              <a:t> passief: </a:t>
            </a:r>
          </a:p>
          <a:p>
            <a:pPr lvl="1"/>
            <a:r>
              <a:rPr lang="nl-BE" sz="2000" dirty="0"/>
              <a:t>Moet er ‘extra’ energie aan de sensor geleverd worden? </a:t>
            </a:r>
          </a:p>
          <a:p>
            <a:pPr lvl="1"/>
            <a:r>
              <a:rPr lang="nl-BE" sz="2000" dirty="0"/>
              <a:t>Kan op meerdere manieren geïnterpreteerd worden. </a:t>
            </a:r>
          </a:p>
          <a:p>
            <a:pPr lvl="1"/>
            <a:r>
              <a:rPr lang="nl-BE" sz="2000" dirty="0"/>
              <a:t>Wetenschappelijk meest gangbare: Een  passieve sensor heeft geen externe energiebron nodig, deze genereert een elektrisch signaal door de energie van de input stimulus om te zetten (definitie J. </a:t>
            </a:r>
            <a:r>
              <a:rPr lang="nl-BE" sz="2000" dirty="0" err="1"/>
              <a:t>Fraden</a:t>
            </a:r>
            <a:r>
              <a:rPr lang="nl-BE" sz="2000" dirty="0"/>
              <a:t>)</a:t>
            </a:r>
          </a:p>
          <a:p>
            <a:pPr lvl="1"/>
            <a:r>
              <a:rPr lang="nl-BE" sz="2000" dirty="0"/>
              <a:t>Voorbeeld: passieve sensor: </a:t>
            </a:r>
            <a:r>
              <a:rPr lang="nl-BE" sz="2000" dirty="0" err="1"/>
              <a:t>photodiode</a:t>
            </a:r>
            <a:endParaRPr lang="nl-BE" sz="2000" dirty="0"/>
          </a:p>
          <a:p>
            <a:endParaRPr lang="nl-BE" dirty="0"/>
          </a:p>
          <a:p>
            <a:r>
              <a:rPr lang="nl-BE" dirty="0"/>
              <a:t>Aard van signaal dat uitgegeven wordt: analoog of </a:t>
            </a:r>
            <a:r>
              <a:rPr lang="nl-BE" dirty="0" smtClean="0"/>
              <a:t>digitaal</a:t>
            </a:r>
            <a:endParaRPr lang="nl-BE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4AC83AA-B5B4-45A1-A497-C2177C58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26435D9-F68A-4644-B0B1-3E90B518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25" y="629900"/>
            <a:ext cx="11041200" cy="1152000"/>
          </a:xfrm>
        </p:spPr>
        <p:txBody>
          <a:bodyPr>
            <a:normAutofit/>
          </a:bodyPr>
          <a:lstStyle/>
          <a:p>
            <a:r>
              <a:rPr lang="nl-BE" sz="3200" dirty="0"/>
              <a:t>Classificatie van sensoren: vanuit oogpunt of energie, </a:t>
            </a:r>
            <a:br>
              <a:rPr lang="nl-BE" sz="3200" dirty="0"/>
            </a:br>
            <a:r>
              <a:rPr lang="nl-BE" sz="3200" dirty="0"/>
              <a:t>type </a:t>
            </a:r>
            <a:r>
              <a:rPr lang="nl-BE" sz="3200" dirty="0" smtClean="0"/>
              <a:t>uitgangssignaal, </a:t>
            </a:r>
            <a:r>
              <a:rPr lang="nl-BE" sz="32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56684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E8F47E0-1C70-4A39-B848-29BC93456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08BE213-9B27-4063-B7FF-296B7E55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96" y="207036"/>
            <a:ext cx="10581204" cy="860514"/>
          </a:xfrm>
        </p:spPr>
        <p:txBody>
          <a:bodyPr/>
          <a:lstStyle/>
          <a:p>
            <a:r>
              <a:rPr lang="nl-BE" dirty="0"/>
              <a:t>analoge signalen 	vs. 	    digitale signalen</a:t>
            </a:r>
          </a:p>
        </p:txBody>
      </p:sp>
      <p:pic>
        <p:nvPicPr>
          <p:cNvPr id="5" name="Picture 2" descr="analogWatches.jpg">
            <a:extLst>
              <a:ext uri="{FF2B5EF4-FFF2-40B4-BE49-F238E27FC236}">
                <a16:creationId xmlns:a16="http://schemas.microsoft.com/office/drawing/2014/main" id="{D5A5CEF2-9B3C-410B-92A1-C38E17F4AA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2" r="9305"/>
          <a:stretch/>
        </p:blipFill>
        <p:spPr>
          <a:xfrm>
            <a:off x="1614941" y="2209620"/>
            <a:ext cx="1932309" cy="1802786"/>
          </a:xfrm>
          <a:prstGeom prst="rect">
            <a:avLst/>
          </a:prstGeom>
        </p:spPr>
      </p:pic>
      <p:pic>
        <p:nvPicPr>
          <p:cNvPr id="6" name="Picture 5" descr="digital_watch.jpg">
            <a:extLst>
              <a:ext uri="{FF2B5EF4-FFF2-40B4-BE49-F238E27FC236}">
                <a16:creationId xmlns:a16="http://schemas.microsoft.com/office/drawing/2014/main" id="{3CD30D6F-231E-4E74-BD0A-9802BD77A8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/>
          <a:stretch/>
        </p:blipFill>
        <p:spPr>
          <a:xfrm>
            <a:off x="7965869" y="2504619"/>
            <a:ext cx="1760903" cy="15077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879854D9-5766-4DE9-BA84-4DB5FD734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04" b="16519"/>
          <a:stretch/>
        </p:blipFill>
        <p:spPr>
          <a:xfrm>
            <a:off x="7125943" y="4357309"/>
            <a:ext cx="3440754" cy="150778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DF7599A-6E1C-4397-A338-38AC306721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199" b="9189"/>
          <a:stretch/>
        </p:blipFill>
        <p:spPr>
          <a:xfrm>
            <a:off x="1136480" y="3847045"/>
            <a:ext cx="2885936" cy="235528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76733D83-6443-4196-8A2D-E5D74CB5BBD8}"/>
              </a:ext>
            </a:extLst>
          </p:cNvPr>
          <p:cNvSpPr txBox="1"/>
          <p:nvPr/>
        </p:nvSpPr>
        <p:spPr>
          <a:xfrm>
            <a:off x="1035996" y="1196552"/>
            <a:ext cx="3472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dirty="0"/>
              <a:t>continue in de tijd</a:t>
            </a:r>
          </a:p>
          <a:p>
            <a:pPr algn="ctr"/>
            <a:r>
              <a:rPr lang="nl-BE" sz="2400" b="1" dirty="0">
                <a:solidFill>
                  <a:srgbClr val="1D8DB0"/>
                </a:solidFill>
              </a:rPr>
              <a:t>en</a:t>
            </a:r>
            <a:r>
              <a:rPr lang="nl-BE" sz="2400" dirty="0"/>
              <a:t> continu in de waarde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2D9E6FF-215E-4395-AB63-3B2E78304A33}"/>
              </a:ext>
            </a:extLst>
          </p:cNvPr>
          <p:cNvSpPr txBox="1"/>
          <p:nvPr/>
        </p:nvSpPr>
        <p:spPr>
          <a:xfrm>
            <a:off x="7009312" y="1201225"/>
            <a:ext cx="3557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2400" dirty="0"/>
              <a:t>discreet in de tijd</a:t>
            </a:r>
          </a:p>
          <a:p>
            <a:pPr algn="ctr"/>
            <a:r>
              <a:rPr lang="nl-BE" sz="2400" b="1" dirty="0">
                <a:solidFill>
                  <a:srgbClr val="1D8DB0"/>
                </a:solidFill>
              </a:rPr>
              <a:t>en</a:t>
            </a:r>
            <a:r>
              <a:rPr lang="nl-BE" sz="2400" dirty="0"/>
              <a:t> discreet in de waarde</a:t>
            </a:r>
          </a:p>
        </p:txBody>
      </p:sp>
    </p:spTree>
    <p:extLst>
      <p:ext uri="{BB962C8B-B14F-4D97-AF65-F5344CB8AC3E}">
        <p14:creationId xmlns:p14="http://schemas.microsoft.com/office/powerpoint/2010/main" val="69338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b="1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49545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C566743-74CE-46E9-8648-FE3FD42DF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292259E-05DA-43F4-B551-4179B8D7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Analoge sensoren genereren een analoog uitgangssignaal</a:t>
            </a:r>
            <a:br>
              <a:rPr lang="nl-BE" sz="3200" dirty="0"/>
            </a:br>
            <a:r>
              <a:rPr lang="nl-BE" sz="3200" dirty="0"/>
              <a:t>- enkele voorbeelden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CC0F18-770D-4323-85B2-A9385FA9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21" y="1674574"/>
            <a:ext cx="6964713" cy="315588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6C9B0E-3F0F-4C5F-B3CC-90CDF3F08C40}"/>
              </a:ext>
            </a:extLst>
          </p:cNvPr>
          <p:cNvSpPr txBox="1"/>
          <p:nvPr/>
        </p:nvSpPr>
        <p:spPr>
          <a:xfrm>
            <a:off x="1376655" y="5127424"/>
            <a:ext cx="10341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Photodiode</a:t>
            </a:r>
            <a:r>
              <a:rPr lang="nl-BE" sz="2000" dirty="0"/>
              <a:t>: licht -&gt; stroom	</a:t>
            </a:r>
            <a:r>
              <a:rPr lang="nl-BE" sz="2000" dirty="0" err="1"/>
              <a:t>Ammeter</a:t>
            </a:r>
            <a:r>
              <a:rPr lang="nl-BE" sz="2000" dirty="0"/>
              <a:t>: analoog systeem meet elektrische stroom	</a:t>
            </a:r>
          </a:p>
        </p:txBody>
      </p:sp>
    </p:spTree>
    <p:extLst>
      <p:ext uri="{BB962C8B-B14F-4D97-AF65-F5344CB8AC3E}">
        <p14:creationId xmlns:p14="http://schemas.microsoft.com/office/powerpoint/2010/main" val="2310611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70535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b="1" dirty="0" err="1" smtClean="0"/>
              <a:t>Resistieve</a:t>
            </a:r>
            <a:r>
              <a:rPr lang="nl-NL" b="1" dirty="0" smtClean="0"/>
              <a:t> sensoren</a:t>
            </a:r>
          </a:p>
          <a:p>
            <a:pPr lvl="3"/>
            <a:r>
              <a:rPr lang="nl-NL" b="1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77199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jdelijke aanduiding voor inhoud 1">
                <a:extLst>
                  <a:ext uri="{FF2B5EF4-FFF2-40B4-BE49-F238E27FC236}">
                    <a16:creationId xmlns:a16="http://schemas.microsoft.com/office/drawing/2014/main" id="{4174DAF0-8548-440E-B71B-D25CF5C8DE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6000" y="1156625"/>
                <a:ext cx="11041200" cy="496337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nl-BE" sz="2000" dirty="0"/>
                  <a:t>Weerstand = waarde voor de mate waarin een materiaal elektrische stroom tegenhoudt, = functie (materiaal, geometrie)</a:t>
                </a:r>
              </a:p>
              <a:p>
                <a:pPr marL="0" indent="0">
                  <a:buNone/>
                </a:pPr>
                <a:r>
                  <a:rPr lang="nl-BE" sz="2000" dirty="0"/>
                  <a:t>Wet van Ohm: voor </a:t>
                </a:r>
                <a:r>
                  <a:rPr lang="nl-BE" sz="2000" dirty="0" err="1"/>
                  <a:t>resistieve</a:t>
                </a:r>
                <a:r>
                  <a:rPr lang="nl-BE" sz="2000" dirty="0"/>
                  <a:t> materialen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nl-BE" dirty="0"/>
              </a:p>
              <a:p>
                <a:pPr marL="0" indent="0">
                  <a:buNone/>
                </a:pPr>
                <a:endParaRPr lang="nl-BE" sz="2000" dirty="0"/>
              </a:p>
              <a:p>
                <a:pPr marL="0" indent="0">
                  <a:buNone/>
                </a:pPr>
                <a:r>
                  <a:rPr lang="nl-BE" sz="2000" dirty="0"/>
                  <a:t>Wet van </a:t>
                </a:r>
                <a:r>
                  <a:rPr lang="nl-BE" sz="2000" dirty="0" err="1"/>
                  <a:t>Pouillet</a:t>
                </a:r>
                <a:r>
                  <a:rPr lang="nl-BE" sz="2000" dirty="0"/>
                  <a:t>: voor homogene materialen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nl-B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B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l-B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nl-B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B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nl-B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nl-BE" sz="2000" dirty="0"/>
              </a:p>
              <a:p>
                <a:pPr marL="0" indent="0">
                  <a:buNone/>
                </a:pPr>
                <a:r>
                  <a:rPr lang="el-GR" sz="2000" i="1" dirty="0"/>
                  <a:t>ρ</a:t>
                </a:r>
                <a:r>
                  <a:rPr lang="nl-BE" sz="2000" i="1" dirty="0"/>
                  <a:t> </a:t>
                </a:r>
                <a:r>
                  <a:rPr lang="nl-BE" sz="2000" dirty="0"/>
                  <a:t>= </a:t>
                </a:r>
                <a:r>
                  <a:rPr lang="nl-BE" sz="2000" dirty="0" err="1"/>
                  <a:t>resistiviteit</a:t>
                </a:r>
                <a:endParaRPr lang="nl-BE" sz="2000" dirty="0"/>
              </a:p>
              <a:p>
                <a:pPr marL="0" indent="0">
                  <a:buNone/>
                </a:pPr>
                <a:endParaRPr lang="nl-BE" sz="2000" dirty="0"/>
              </a:p>
              <a:p>
                <a:pPr marL="0" indent="0">
                  <a:buNone/>
                </a:pPr>
                <a:r>
                  <a:rPr lang="nl-BE" sz="2000" dirty="0"/>
                  <a:t>=&gt; Bij een </a:t>
                </a:r>
                <a:r>
                  <a:rPr lang="nl-BE" sz="2000" dirty="0" err="1">
                    <a:solidFill>
                      <a:schemeClr val="tx2"/>
                    </a:solidFill>
                  </a:rPr>
                  <a:t>resistieve</a:t>
                </a:r>
                <a:r>
                  <a:rPr lang="nl-BE" sz="2000" dirty="0">
                    <a:solidFill>
                      <a:schemeClr val="tx2"/>
                    </a:solidFill>
                  </a:rPr>
                  <a:t> sensor </a:t>
                </a:r>
                <a:r>
                  <a:rPr lang="nl-BE" sz="2000" dirty="0"/>
                  <a:t>is één van de 3 parameters </a:t>
                </a:r>
                <a:r>
                  <a:rPr lang="nl-BE" sz="2000" dirty="0">
                    <a:solidFill>
                      <a:schemeClr val="tx2"/>
                    </a:solidFill>
                  </a:rPr>
                  <a:t>gevoelig voor een stimulus</a:t>
                </a:r>
                <a:r>
                  <a:rPr lang="nl-BE" sz="2000" dirty="0"/>
                  <a:t>, bv druk/trek kan geometrie beïnvloeden, of </a:t>
                </a:r>
                <a:r>
                  <a:rPr lang="el-GR" sz="2000" i="1" dirty="0"/>
                  <a:t>ρ</a:t>
                </a:r>
                <a:r>
                  <a:rPr lang="nl-BE" sz="2000" dirty="0"/>
                  <a:t> kan gevoelig zijn voor temperatuur. </a:t>
                </a:r>
              </a:p>
              <a:p>
                <a:pPr marL="0" indent="0">
                  <a:buNone/>
                </a:pPr>
                <a:endParaRPr lang="nl-BE" dirty="0"/>
              </a:p>
            </p:txBody>
          </p:sp>
        </mc:Choice>
        <mc:Fallback xmlns="">
          <p:sp>
            <p:nvSpPr>
              <p:cNvPr id="2" name="Tijdelijke aanduiding voor inhoud 1">
                <a:extLst>
                  <a:ext uri="{FF2B5EF4-FFF2-40B4-BE49-F238E27FC236}">
                    <a16:creationId xmlns:a16="http://schemas.microsoft.com/office/drawing/2014/main" id="{4174DAF0-8548-440E-B71B-D25CF5C8DE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6000" y="1156625"/>
                <a:ext cx="11041200" cy="4963375"/>
              </a:xfrm>
              <a:blipFill>
                <a:blip r:embed="rId2"/>
                <a:stretch>
                  <a:fillRect l="-552" t="-1229" r="-110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D39C76-D97F-457E-91EF-310BD7D6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21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92462F0-DDFB-4C3F-A146-57C8F5B91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99" y="207036"/>
            <a:ext cx="11353589" cy="828477"/>
          </a:xfrm>
        </p:spPr>
        <p:txBody>
          <a:bodyPr>
            <a:normAutofit/>
          </a:bodyPr>
          <a:lstStyle/>
          <a:p>
            <a:r>
              <a:rPr lang="nl-BE" sz="3200" dirty="0"/>
              <a:t>Wetenschappelijke wetten: de basis van </a:t>
            </a:r>
            <a:r>
              <a:rPr lang="nl-BE" sz="3200" dirty="0" err="1"/>
              <a:t>resistieve</a:t>
            </a:r>
            <a:r>
              <a:rPr lang="nl-BE" sz="3200" dirty="0"/>
              <a:t> sensoren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2693F8A-B70F-4782-BECF-C70F8BC06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51" y="2994650"/>
            <a:ext cx="2304216" cy="1274653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AFCE8595-1C59-4E34-8208-CDA3A432915A}"/>
              </a:ext>
            </a:extLst>
          </p:cNvPr>
          <p:cNvCxnSpPr>
            <a:cxnSpLocks/>
          </p:cNvCxnSpPr>
          <p:nvPr/>
        </p:nvCxnSpPr>
        <p:spPr>
          <a:xfrm>
            <a:off x="8200418" y="4191482"/>
            <a:ext cx="180934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3AAB4E5-C4E9-497C-91B7-4024FF1A1587}"/>
                  </a:ext>
                </a:extLst>
              </p:cNvPr>
              <p:cNvSpPr txBox="1"/>
              <p:nvPr/>
            </p:nvSpPr>
            <p:spPr>
              <a:xfrm>
                <a:off x="8875024" y="4226538"/>
                <a:ext cx="377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BE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nl-BE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03AAB4E5-C4E9-497C-91B7-4024FF1A1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5024" y="4226538"/>
                <a:ext cx="37715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al 13">
            <a:extLst>
              <a:ext uri="{FF2B5EF4-FFF2-40B4-BE49-F238E27FC236}">
                <a16:creationId xmlns:a16="http://schemas.microsoft.com/office/drawing/2014/main" id="{148B83A6-918D-4202-9070-6B4127155580}"/>
              </a:ext>
            </a:extLst>
          </p:cNvPr>
          <p:cNvSpPr/>
          <p:nvPr/>
        </p:nvSpPr>
        <p:spPr>
          <a:xfrm>
            <a:off x="7874542" y="3320377"/>
            <a:ext cx="569068" cy="6052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349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ijdelijke aanduiding voor inhoud 6">
            <a:extLst>
              <a:ext uri="{FF2B5EF4-FFF2-40B4-BE49-F238E27FC236}">
                <a16:creationId xmlns:a16="http://schemas.microsoft.com/office/drawing/2014/main" id="{A2170204-E126-4AFB-ADFA-FCB4A687A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6427844"/>
              </p:ext>
            </p:extLst>
          </p:nvPr>
        </p:nvGraphicFramePr>
        <p:xfrm>
          <a:off x="644094" y="1241607"/>
          <a:ext cx="8839830" cy="18897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85718">
                  <a:extLst>
                    <a:ext uri="{9D8B030D-6E8A-4147-A177-3AD203B41FA5}">
                      <a16:colId xmlns:a16="http://schemas.microsoft.com/office/drawing/2014/main" val="3295430198"/>
                    </a:ext>
                  </a:extLst>
                </a:gridCol>
                <a:gridCol w="2237362">
                  <a:extLst>
                    <a:ext uri="{9D8B030D-6E8A-4147-A177-3AD203B41FA5}">
                      <a16:colId xmlns:a16="http://schemas.microsoft.com/office/drawing/2014/main" val="2884249806"/>
                    </a:ext>
                  </a:extLst>
                </a:gridCol>
                <a:gridCol w="2650787">
                  <a:extLst>
                    <a:ext uri="{9D8B030D-6E8A-4147-A177-3AD203B41FA5}">
                      <a16:colId xmlns:a16="http://schemas.microsoft.com/office/drawing/2014/main" val="919494479"/>
                    </a:ext>
                  </a:extLst>
                </a:gridCol>
                <a:gridCol w="2465963">
                  <a:extLst>
                    <a:ext uri="{9D8B030D-6E8A-4147-A177-3AD203B41FA5}">
                      <a16:colId xmlns:a16="http://schemas.microsoft.com/office/drawing/2014/main" val="3834928746"/>
                    </a:ext>
                  </a:extLst>
                </a:gridCol>
              </a:tblGrid>
              <a:tr h="682746">
                <a:tc>
                  <a:txBody>
                    <a:bodyPr/>
                    <a:lstStyle/>
                    <a:p>
                      <a:r>
                        <a:rPr lang="nl-BE" sz="2000" dirty="0"/>
                        <a:t>Materiaal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 err="1"/>
                        <a:t>Resistiviteit</a:t>
                      </a:r>
                      <a:r>
                        <a:rPr lang="nl-BE" sz="2000" dirty="0"/>
                        <a:t> </a:t>
                      </a:r>
                      <a:r>
                        <a:rPr lang="el-GR" sz="2000" dirty="0"/>
                        <a:t>ρ</a:t>
                      </a:r>
                      <a:r>
                        <a:rPr lang="nl-BE" sz="2000" dirty="0"/>
                        <a:t> (</a:t>
                      </a:r>
                      <a:r>
                        <a:rPr lang="el-GR" sz="2000" dirty="0"/>
                        <a:t>Ω</a:t>
                      </a:r>
                      <a:r>
                        <a:rPr lang="nl-BE" sz="2000" dirty="0"/>
                        <a:t>.m)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Geleidbaarheid </a:t>
                      </a:r>
                      <a:r>
                        <a:rPr lang="el-GR" sz="2000" dirty="0"/>
                        <a:t>σ</a:t>
                      </a:r>
                      <a:r>
                        <a:rPr lang="nl-BE" sz="2000" dirty="0"/>
                        <a:t> (S/m)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/>
                        <a:t>Temperatuur </a:t>
                      </a:r>
                      <a:r>
                        <a:rPr lang="nl-BE" sz="2000" dirty="0" err="1"/>
                        <a:t>coefficient</a:t>
                      </a:r>
                      <a:r>
                        <a:rPr lang="nl-BE" sz="2000" dirty="0"/>
                        <a:t> (/°C) </a:t>
                      </a:r>
                      <a:r>
                        <a:rPr lang="el-GR" sz="2000" dirty="0"/>
                        <a:t>α</a:t>
                      </a:r>
                      <a:r>
                        <a:rPr lang="nl-BE" sz="2000" dirty="0"/>
                        <a:t>*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225496"/>
                  </a:ext>
                </a:extLst>
              </a:tr>
              <a:tr h="385900">
                <a:tc>
                  <a:txBody>
                    <a:bodyPr/>
                    <a:lstStyle/>
                    <a:p>
                      <a:r>
                        <a:rPr lang="nl-BE" sz="2000" dirty="0"/>
                        <a:t>Zilver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~1.6.10</a:t>
                      </a:r>
                      <a:r>
                        <a:rPr lang="nl-BE" sz="2000" baseline="30000" dirty="0"/>
                        <a:t>-8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/>
                        <a:t>~6.3.10</a:t>
                      </a:r>
                      <a:r>
                        <a:rPr lang="nl-BE" sz="2000" baseline="30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0.0038</a:t>
                      </a:r>
                      <a:endParaRPr lang="nl-B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068442"/>
                  </a:ext>
                </a:extLst>
              </a:tr>
              <a:tr h="385900">
                <a:tc>
                  <a:txBody>
                    <a:bodyPr/>
                    <a:lstStyle/>
                    <a:p>
                      <a:r>
                        <a:rPr lang="nl-BE" sz="2000" dirty="0"/>
                        <a:t>Koper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~1.7.10</a:t>
                      </a:r>
                      <a:r>
                        <a:rPr lang="nl-BE" sz="2000" baseline="30000" dirty="0"/>
                        <a:t>-8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/>
                        <a:t>~6.10</a:t>
                      </a:r>
                      <a:r>
                        <a:rPr lang="nl-BE" sz="2000" baseline="30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0.00404</a:t>
                      </a:r>
                      <a:endParaRPr lang="nl-BE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531393"/>
                  </a:ext>
                </a:extLst>
              </a:tr>
              <a:tr h="385900">
                <a:tc>
                  <a:txBody>
                    <a:bodyPr/>
                    <a:lstStyle/>
                    <a:p>
                      <a:r>
                        <a:rPr lang="nl-BE" sz="2000" dirty="0"/>
                        <a:t>PET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~1.10</a:t>
                      </a:r>
                      <a:r>
                        <a:rPr lang="nl-BE" sz="2000" baseline="30000" dirty="0"/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dirty="0"/>
                        <a:t>~1.10</a:t>
                      </a:r>
                      <a:r>
                        <a:rPr lang="nl-BE" sz="2000" baseline="30000" dirty="0"/>
                        <a:t>-21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0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743355"/>
                  </a:ext>
                </a:extLst>
              </a:tr>
            </a:tbl>
          </a:graphicData>
        </a:graphic>
      </p:graphicFrame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34D77D-A01D-478F-93E0-E0C3FD67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22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A14C664-8FC8-4364-BF6E-F9880247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1411"/>
          </a:xfrm>
        </p:spPr>
        <p:txBody>
          <a:bodyPr>
            <a:normAutofit/>
          </a:bodyPr>
          <a:lstStyle/>
          <a:p>
            <a:r>
              <a:rPr lang="nl-BE" sz="3200" dirty="0"/>
              <a:t>Voorbeelden van excellente geleiders, en een isolator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hoek 1">
                <a:extLst>
                  <a:ext uri="{FF2B5EF4-FFF2-40B4-BE49-F238E27FC236}">
                    <a16:creationId xmlns:a16="http://schemas.microsoft.com/office/drawing/2014/main" id="{61D9EA89-9C03-459E-85E5-E63FD764DF52}"/>
                  </a:ext>
                </a:extLst>
              </p:cNvPr>
              <p:cNvSpPr/>
              <p:nvPr/>
            </p:nvSpPr>
            <p:spPr>
              <a:xfrm>
                <a:off x="731643" y="3765470"/>
                <a:ext cx="393763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l-BE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</m:t>
                          </m:r>
                          <m:r>
                            <a:rPr lang="nl-B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nl-BE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nl-B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nl-BE" sz="2800" dirty="0"/>
              </a:p>
            </p:txBody>
          </p:sp>
        </mc:Choice>
        <mc:Fallback xmlns="">
          <p:sp>
            <p:nvSpPr>
              <p:cNvPr id="2" name="Rechthoek 1">
                <a:extLst>
                  <a:ext uri="{FF2B5EF4-FFF2-40B4-BE49-F238E27FC236}">
                    <a16:creationId xmlns:a16="http://schemas.microsoft.com/office/drawing/2014/main" id="{61D9EA89-9C03-459E-85E5-E63FD764DF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643" y="3765470"/>
                <a:ext cx="3937634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kstvak 2">
            <a:extLst>
              <a:ext uri="{FF2B5EF4-FFF2-40B4-BE49-F238E27FC236}">
                <a16:creationId xmlns:a16="http://schemas.microsoft.com/office/drawing/2014/main" id="{B4643F7F-04FB-47F1-83AC-7CBF9A471796}"/>
              </a:ext>
            </a:extLst>
          </p:cNvPr>
          <p:cNvSpPr txBox="1"/>
          <p:nvPr/>
        </p:nvSpPr>
        <p:spPr>
          <a:xfrm>
            <a:off x="5150795" y="3657512"/>
            <a:ext cx="596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/>
              <a:t>Een ‘slechte’ weerstand – met grote Negatieve </a:t>
            </a:r>
            <a:r>
              <a:rPr lang="el-GR" sz="2000" dirty="0"/>
              <a:t>α</a:t>
            </a:r>
            <a:r>
              <a:rPr lang="nl-BE" sz="2000" dirty="0"/>
              <a:t> – </a:t>
            </a:r>
          </a:p>
          <a:p>
            <a:r>
              <a:rPr lang="nl-BE" sz="2000" dirty="0"/>
              <a:t>kan een ‘goede’ sensor zijn, </a:t>
            </a:r>
          </a:p>
          <a:p>
            <a:r>
              <a:rPr lang="nl-BE" sz="2000" dirty="0"/>
              <a:t>bv: thermometer, stroombegrenzer.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0828D60-4A13-4A63-8418-F6DBEA0FABBD}"/>
              </a:ext>
            </a:extLst>
          </p:cNvPr>
          <p:cNvSpPr txBox="1"/>
          <p:nvPr/>
        </p:nvSpPr>
        <p:spPr>
          <a:xfrm>
            <a:off x="644094" y="5063116"/>
            <a:ext cx="869019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Met </a:t>
            </a:r>
            <a:r>
              <a:rPr lang="nl-BE" sz="2000" i="1" dirty="0"/>
              <a:t>T</a:t>
            </a:r>
            <a:r>
              <a:rPr lang="nl-BE" sz="2000" dirty="0"/>
              <a:t> de temperatuur en </a:t>
            </a:r>
            <a:r>
              <a:rPr lang="el-GR" sz="2000" i="1" dirty="0"/>
              <a:t>ρ</a:t>
            </a:r>
            <a:r>
              <a:rPr lang="nl-BE" sz="2000" i="1" baseline="-25000" dirty="0"/>
              <a:t>0</a:t>
            </a:r>
            <a:r>
              <a:rPr lang="nl-BE" sz="2000" i="1" dirty="0"/>
              <a:t> </a:t>
            </a:r>
            <a:r>
              <a:rPr lang="nl-BE" sz="2000" dirty="0"/>
              <a:t>de </a:t>
            </a:r>
            <a:r>
              <a:rPr lang="nl-BE" sz="2000" dirty="0" err="1"/>
              <a:t>resistiviteit</a:t>
            </a:r>
            <a:r>
              <a:rPr lang="nl-BE" sz="2000" dirty="0"/>
              <a:t> bij een referentie temperatuur </a:t>
            </a:r>
            <a:r>
              <a:rPr lang="nl-BE" sz="2000" i="1" dirty="0"/>
              <a:t>T</a:t>
            </a:r>
            <a:r>
              <a:rPr lang="nl-BE" sz="2000" i="1" baseline="-25000" dirty="0"/>
              <a:t>0</a:t>
            </a:r>
          </a:p>
          <a:p>
            <a:endParaRPr lang="nl-BE" sz="1050" dirty="0"/>
          </a:p>
          <a:p>
            <a:r>
              <a:rPr lang="nl-BE" sz="2000" dirty="0"/>
              <a:t>Voor hogere nauwkeurigheid volstaat lineaire benadering niet</a:t>
            </a:r>
          </a:p>
        </p:txBody>
      </p:sp>
    </p:spTree>
    <p:extLst>
      <p:ext uri="{BB962C8B-B14F-4D97-AF65-F5344CB8AC3E}">
        <p14:creationId xmlns:p14="http://schemas.microsoft.com/office/powerpoint/2010/main" val="356118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b="1" dirty="0" err="1" smtClean="0"/>
              <a:t>Resistieve</a:t>
            </a:r>
            <a:r>
              <a:rPr lang="nl-NL" b="1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b="1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23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1941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D5BF333-C0C5-4C02-BDB2-E06E4117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24</a:t>
            </a:fld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0DEE48D-D7DD-415B-87C1-FEF734F7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570035"/>
          </a:xfrm>
        </p:spPr>
        <p:txBody>
          <a:bodyPr>
            <a:normAutofit/>
          </a:bodyPr>
          <a:lstStyle/>
          <a:p>
            <a:r>
              <a:rPr lang="nl-BE" sz="3200" dirty="0" err="1"/>
              <a:t>Resistieve</a:t>
            </a:r>
            <a:r>
              <a:rPr lang="nl-BE" sz="3200" dirty="0"/>
              <a:t> sensoren al vele (!) jaren nuttig : rekstrookjes</a:t>
            </a:r>
          </a:p>
        </p:txBody>
      </p:sp>
      <p:pic>
        <p:nvPicPr>
          <p:cNvPr id="6" name="Picture 2" descr="strain-gauge-figure1.jpg">
            <a:extLst>
              <a:ext uri="{FF2B5EF4-FFF2-40B4-BE49-F238E27FC236}">
                <a16:creationId xmlns:a16="http://schemas.microsoft.com/office/drawing/2014/main" id="{3DF4863B-A595-4E1C-9F68-C484A956E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61" y="1007582"/>
            <a:ext cx="8215008" cy="4470298"/>
          </a:xfrm>
          <a:prstGeom prst="rect">
            <a:avLst/>
          </a:prstGeom>
        </p:spPr>
      </p:pic>
      <p:sp>
        <p:nvSpPr>
          <p:cNvPr id="7" name="Oval 3">
            <a:extLst>
              <a:ext uri="{FF2B5EF4-FFF2-40B4-BE49-F238E27FC236}">
                <a16:creationId xmlns:a16="http://schemas.microsoft.com/office/drawing/2014/main" id="{6DA6588A-F06B-471C-884F-10A343771234}"/>
              </a:ext>
            </a:extLst>
          </p:cNvPr>
          <p:cNvSpPr/>
          <p:nvPr/>
        </p:nvSpPr>
        <p:spPr>
          <a:xfrm>
            <a:off x="214008" y="4012659"/>
            <a:ext cx="592343" cy="1404699"/>
          </a:xfrm>
          <a:prstGeom prst="ellipse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AB5C14F-AD94-4E43-BE84-ED29622D9DA5}"/>
              </a:ext>
            </a:extLst>
          </p:cNvPr>
          <p:cNvSpPr txBox="1"/>
          <p:nvPr/>
        </p:nvSpPr>
        <p:spPr>
          <a:xfrm>
            <a:off x="666961" y="5851616"/>
            <a:ext cx="4102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/>
              <a:t>Noot: eerder veel minder gevoelig</a:t>
            </a:r>
          </a:p>
        </p:txBody>
      </p:sp>
      <p:cxnSp>
        <p:nvCxnSpPr>
          <p:cNvPr id="9" name="Straight Arrow Connector 6">
            <a:extLst>
              <a:ext uri="{FF2B5EF4-FFF2-40B4-BE49-F238E27FC236}">
                <a16:creationId xmlns:a16="http://schemas.microsoft.com/office/drawing/2014/main" id="{53CBA9D6-339A-48EF-BF84-23AC2BF5DE75}"/>
              </a:ext>
            </a:extLst>
          </p:cNvPr>
          <p:cNvCxnSpPr>
            <a:cxnSpLocks/>
          </p:cNvCxnSpPr>
          <p:nvPr/>
        </p:nvCxnSpPr>
        <p:spPr>
          <a:xfrm>
            <a:off x="656618" y="5316165"/>
            <a:ext cx="637163" cy="535451"/>
          </a:xfrm>
          <a:prstGeom prst="straightConnector1">
            <a:avLst/>
          </a:prstGeom>
          <a:ln w="28575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strain_gauge_on_component.jpg">
            <a:extLst>
              <a:ext uri="{FF2B5EF4-FFF2-40B4-BE49-F238E27FC236}">
                <a16:creationId xmlns:a16="http://schemas.microsoft.com/office/drawing/2014/main" id="{50FEC5F3-5E2E-46B9-B458-66F0305CD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928" y="2498018"/>
            <a:ext cx="3179343" cy="244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9D552ED-2F2B-4C62-9235-A0FA728D1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4609" y="1566153"/>
            <a:ext cx="6843408" cy="4148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Specifiek: </a:t>
            </a:r>
            <a:r>
              <a:rPr lang="nl-BE" dirty="0">
                <a:solidFill>
                  <a:schemeClr val="tx2"/>
                </a:solidFill>
              </a:rPr>
              <a:t>halfgeleider</a:t>
            </a:r>
            <a:r>
              <a:rPr lang="nl-BE" dirty="0"/>
              <a:t> materiaal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Wanneer </a:t>
            </a:r>
            <a:r>
              <a:rPr lang="nl-BE" dirty="0" err="1"/>
              <a:t>photonen</a:t>
            </a:r>
            <a:r>
              <a:rPr lang="nl-BE" dirty="0"/>
              <a:t> invallen: </a:t>
            </a:r>
          </a:p>
          <a:p>
            <a:pPr marL="0" indent="0">
              <a:buNone/>
            </a:pPr>
            <a:r>
              <a:rPr lang="nl-BE" dirty="0"/>
              <a:t>-&gt; creatie van ‘</a:t>
            </a:r>
            <a:r>
              <a:rPr lang="nl-BE" dirty="0" err="1"/>
              <a:t>electron</a:t>
            </a:r>
            <a:r>
              <a:rPr lang="nl-BE" dirty="0"/>
              <a:t> – hole’ paren</a:t>
            </a:r>
          </a:p>
          <a:p>
            <a:pPr marL="0" indent="0">
              <a:buNone/>
            </a:pPr>
            <a:r>
              <a:rPr lang="nl-BE" dirty="0"/>
              <a:t>-&gt; weerstand van het materiaal daalt abrupt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 err="1"/>
              <a:t>Photoresistor</a:t>
            </a:r>
            <a:r>
              <a:rPr lang="nl-BE" dirty="0"/>
              <a:t> = LDR (Light </a:t>
            </a:r>
            <a:r>
              <a:rPr lang="nl-BE" dirty="0" err="1"/>
              <a:t>Decreasing</a:t>
            </a:r>
            <a:r>
              <a:rPr lang="nl-BE" dirty="0"/>
              <a:t> </a:t>
            </a:r>
            <a:r>
              <a:rPr lang="nl-BE" dirty="0" err="1"/>
              <a:t>Resistor</a:t>
            </a:r>
            <a:r>
              <a:rPr lang="nl-BE" dirty="0"/>
              <a:t>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8E0873E-6A06-48FB-8150-415E4099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25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E3375FB-B916-4C9C-8F9B-8AB071C18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46275"/>
          </a:xfrm>
        </p:spPr>
        <p:txBody>
          <a:bodyPr>
            <a:normAutofit/>
          </a:bodyPr>
          <a:lstStyle/>
          <a:p>
            <a:r>
              <a:rPr lang="nl-BE" sz="3200" dirty="0"/>
              <a:t>Licht sensor kan gerealiseerd worden door een </a:t>
            </a:r>
            <a:r>
              <a:rPr lang="nl-BE" sz="3200" dirty="0" err="1"/>
              <a:t>photoresistor</a:t>
            </a:r>
            <a:endParaRPr lang="nl-BE" sz="3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270222B-E379-4849-B9DA-DC9005C9C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83" y="2088843"/>
            <a:ext cx="4120333" cy="241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75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6DD87E1-8481-405A-A298-349D12353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861" y="1323548"/>
            <a:ext cx="5518377" cy="4709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200" dirty="0"/>
              <a:t>Concept: weerstand met 3 contacten: </a:t>
            </a:r>
          </a:p>
          <a:p>
            <a:pPr marL="0" indent="0">
              <a:buNone/>
            </a:pPr>
            <a:r>
              <a:rPr lang="nl-BE" sz="2200" dirty="0"/>
              <a:t>2 op de uiteinden en 1 verstelbaar.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/>
              <a:t>Creëert een weerstandsdeler met veranderbare verhouding: manueel instellen of op basis van een stimulus.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/>
              <a:t>=&gt; Gebruikt om een waaier aan fysische signalen te meten (bv afstand, snelheid) of elektronische systemen te besturen (bv audio versterker).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2636EF0-E19B-4F63-93BA-761A2F268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26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5E5899A-3175-46A4-8A94-5DFB8DD1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53279"/>
          </a:xfrm>
        </p:spPr>
        <p:txBody>
          <a:bodyPr>
            <a:normAutofit fontScale="90000"/>
          </a:bodyPr>
          <a:lstStyle/>
          <a:p>
            <a:r>
              <a:rPr lang="nl-BE" sz="3200" dirty="0"/>
              <a:t>Potentiometer: een variabele weerstandsmeter</a:t>
            </a:r>
            <a:br>
              <a:rPr lang="nl-BE" sz="3200" dirty="0"/>
            </a:br>
            <a:r>
              <a:rPr lang="nl-BE" sz="3200" dirty="0"/>
              <a:t>kan ingezet worden als sensor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B1D9610-DAAA-4216-A7A8-317A29AD4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390" y="1376"/>
            <a:ext cx="2160715" cy="191282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33A7C12-AD02-460F-BF35-623C0504D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46" y="2292847"/>
            <a:ext cx="5979752" cy="22723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F867B05-D5E0-4A93-BDF4-FF4FD4AB1D93}"/>
              </a:ext>
            </a:extLst>
          </p:cNvPr>
          <p:cNvSpPr txBox="1"/>
          <p:nvPr/>
        </p:nvSpPr>
        <p:spPr>
          <a:xfrm>
            <a:off x="10074988" y="4697538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© </a:t>
            </a:r>
            <a:r>
              <a:rPr lang="nl-BE" dirty="0" err="1"/>
              <a:t>binaryupdates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08110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11432"/>
          <a:stretch/>
        </p:blipFill>
        <p:spPr>
          <a:xfrm>
            <a:off x="522029" y="1695278"/>
            <a:ext cx="7680961" cy="3369613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>
          <a:xfrm>
            <a:off x="342947" y="6229155"/>
            <a:ext cx="864000" cy="648000"/>
          </a:xfrm>
        </p:spPr>
        <p:txBody>
          <a:bodyPr/>
          <a:lstStyle/>
          <a:p>
            <a:fld id="{0A297500-7527-634B-90F4-69D0994C32B4}" type="slidenum">
              <a:rPr lang="nl-NL" sz="1200" smtClean="0">
                <a:solidFill>
                  <a:schemeClr val="bg1"/>
                </a:solidFill>
              </a:rPr>
              <a:pPr/>
              <a:t>27</a:t>
            </a:fld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784676" y="1123546"/>
            <a:ext cx="9954660" cy="4797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000" dirty="0"/>
              <a:t>Principe: absorptie van vocht in een ‘dorstig’ materiaal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56617" y="216000"/>
            <a:ext cx="10778247" cy="596260"/>
          </a:xfrm>
        </p:spPr>
        <p:txBody>
          <a:bodyPr>
            <a:noAutofit/>
          </a:bodyPr>
          <a:lstStyle/>
          <a:p>
            <a:r>
              <a:rPr lang="nl-BE" sz="3200" dirty="0" err="1"/>
              <a:t>Vocht-gevoelige</a:t>
            </a:r>
            <a:r>
              <a:rPr lang="nl-BE" sz="3200" dirty="0"/>
              <a:t> weerstanden zijn de basis voor ‘</a:t>
            </a:r>
            <a:r>
              <a:rPr lang="nl-BE" sz="3200" dirty="0" err="1"/>
              <a:t>hygristors</a:t>
            </a:r>
            <a:r>
              <a:rPr lang="nl-BE" sz="3200" dirty="0"/>
              <a:t>’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495950" y="2383598"/>
            <a:ext cx="29113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/>
              <a:t>Noot: niet-lineair gedrag</a:t>
            </a:r>
          </a:p>
          <a:p>
            <a:r>
              <a:rPr lang="nl-BE" sz="2000" dirty="0"/>
              <a:t>effect = eerder traag, </a:t>
            </a:r>
          </a:p>
          <a:p>
            <a:r>
              <a:rPr lang="nl-BE" sz="2000" dirty="0"/>
              <a:t>response tijd ~10s - 30s</a:t>
            </a:r>
          </a:p>
          <a:p>
            <a:endParaRPr lang="nl-BE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95C0453-DF4C-451E-A5F2-E4927B853638}"/>
              </a:ext>
            </a:extLst>
          </p:cNvPr>
          <p:cNvSpPr txBox="1"/>
          <p:nvPr/>
        </p:nvSpPr>
        <p:spPr>
          <a:xfrm>
            <a:off x="784676" y="5221124"/>
            <a:ext cx="10744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 err="1"/>
              <a:t>Hygristor</a:t>
            </a:r>
            <a:r>
              <a:rPr lang="nl-BE" sz="2000" dirty="0"/>
              <a:t> ontwerp (a) en transfer functie (b), ‘RH’ = </a:t>
            </a:r>
            <a:r>
              <a:rPr lang="nl-BE" sz="2000" dirty="0" err="1"/>
              <a:t>Relative</a:t>
            </a:r>
            <a:r>
              <a:rPr lang="nl-BE" sz="2000" dirty="0"/>
              <a:t> </a:t>
            </a:r>
            <a:r>
              <a:rPr lang="nl-BE" sz="2000" dirty="0" err="1"/>
              <a:t>Humidity</a:t>
            </a:r>
            <a:r>
              <a:rPr lang="nl-BE" sz="2000" dirty="0"/>
              <a:t> = Relatieve Vochtigheid</a:t>
            </a:r>
          </a:p>
          <a:p>
            <a:endParaRPr lang="nl-BE" sz="1100" dirty="0"/>
          </a:p>
          <a:p>
            <a:r>
              <a:rPr lang="nl-BE" sz="1600" dirty="0"/>
              <a:t>© J. </a:t>
            </a:r>
            <a:r>
              <a:rPr lang="nl-BE" sz="1600" dirty="0" err="1"/>
              <a:t>Fraden</a:t>
            </a:r>
            <a:r>
              <a:rPr lang="nl-BE" sz="1600" dirty="0"/>
              <a:t>, </a:t>
            </a:r>
            <a:r>
              <a:rPr lang="nl-BE" sz="1600" dirty="0" err="1"/>
              <a:t>Handbook</a:t>
            </a:r>
            <a:r>
              <a:rPr lang="nl-BE" sz="1600" dirty="0"/>
              <a:t> of modern sensors, Fig. 4.20</a:t>
            </a:r>
          </a:p>
        </p:txBody>
      </p:sp>
    </p:spTree>
    <p:extLst>
      <p:ext uri="{BB962C8B-B14F-4D97-AF65-F5344CB8AC3E}">
        <p14:creationId xmlns:p14="http://schemas.microsoft.com/office/powerpoint/2010/main" val="220219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b="1" dirty="0" err="1" smtClean="0"/>
              <a:t>Resistieve</a:t>
            </a:r>
            <a:r>
              <a:rPr lang="nl-NL" b="1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b="1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28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87758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10667646-21DB-4269-A166-9F49EA7D33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10025" y="2648855"/>
                <a:ext cx="4196612" cy="102140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nl-B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B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BE" dirty="0"/>
              </a:p>
            </p:txBody>
          </p:sp>
        </mc:Choice>
        <mc:Fallback xmlns="">
          <p:sp>
            <p:nvSpPr>
              <p:cNvPr id="6" name="Tijdelijke aanduiding voor inhoud 5">
                <a:extLst>
                  <a:ext uri="{FF2B5EF4-FFF2-40B4-BE49-F238E27FC236}">
                    <a16:creationId xmlns:a16="http://schemas.microsoft.com/office/drawing/2014/main" id="{10667646-21DB-4269-A166-9F49EA7D3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10025" y="2648855"/>
                <a:ext cx="4196612" cy="102140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E5E321C-E84A-4608-A59E-C98E2A3A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29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28D6942-CBF8-48A2-86F0-4798F9B3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901917"/>
          </a:xfrm>
        </p:spPr>
        <p:txBody>
          <a:bodyPr>
            <a:normAutofit fontScale="90000"/>
          </a:bodyPr>
          <a:lstStyle/>
          <a:p>
            <a:r>
              <a:rPr lang="nl-BE" sz="3200" dirty="0" err="1"/>
              <a:t>Resistieve</a:t>
            </a:r>
            <a:r>
              <a:rPr lang="nl-BE" sz="3200" dirty="0"/>
              <a:t> sensoren uitlezen in de praktijk:</a:t>
            </a:r>
            <a:br>
              <a:rPr lang="nl-BE" sz="3200" dirty="0"/>
            </a:br>
            <a:r>
              <a:rPr lang="nl-BE" sz="3200" dirty="0"/>
              <a:t>mogelijk met een spanningsdeler en wet van Ohm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41320D7-D644-496D-BBCD-7D609592A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7" t="9165" r="2431" b="5197"/>
          <a:stretch/>
        </p:blipFill>
        <p:spPr>
          <a:xfrm>
            <a:off x="115687" y="1371600"/>
            <a:ext cx="4825964" cy="47033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66FAAA9-77EF-4FA0-9B78-58EE1BDA7A90}"/>
                  </a:ext>
                </a:extLst>
              </p:cNvPr>
              <p:cNvSpPr txBox="1"/>
              <p:nvPr/>
            </p:nvSpPr>
            <p:spPr>
              <a:xfrm>
                <a:off x="5775797" y="1559271"/>
                <a:ext cx="1811714" cy="751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l-BE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nl-B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nl-BE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nl-BE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BE" sz="2400" dirty="0"/>
              </a:p>
            </p:txBody>
          </p:sp>
        </mc:Choice>
        <mc:Fallback xmlns="">
          <p:sp>
            <p:nvSpPr>
              <p:cNvPr id="9" name="Tekstvak 8">
                <a:extLst>
                  <a:ext uri="{FF2B5EF4-FFF2-40B4-BE49-F238E27FC236}">
                    <a16:creationId xmlns:a16="http://schemas.microsoft.com/office/drawing/2014/main" id="{166FAAA9-77EF-4FA0-9B78-58EE1BDA7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5797" y="1559271"/>
                <a:ext cx="1811714" cy="7518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6DB07AC9-224C-479C-87B2-C15656BD4B9A}"/>
                  </a:ext>
                </a:extLst>
              </p:cNvPr>
              <p:cNvSpPr/>
              <p:nvPr/>
            </p:nvSpPr>
            <p:spPr>
              <a:xfrm>
                <a:off x="8033474" y="1673969"/>
                <a:ext cx="208029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nl-BE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BE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BE" sz="2400" dirty="0"/>
                  <a:t>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nl-BE" sz="2400" dirty="0"/>
              </a:p>
            </p:txBody>
          </p:sp>
        </mc:Choice>
        <mc:Fallback xmlns=""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6DB07AC9-224C-479C-87B2-C15656BD4B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474" y="1673969"/>
                <a:ext cx="2080297" cy="461665"/>
              </a:xfrm>
              <a:prstGeom prst="rect">
                <a:avLst/>
              </a:prstGeom>
              <a:blipFill>
                <a:blip r:embed="rId5"/>
                <a:stretch>
                  <a:fillRect l="-880" t="-9333" b="-32000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5046EB1-1694-4A06-867D-2A18824BFDAD}"/>
                  </a:ext>
                </a:extLst>
              </p:cNvPr>
              <p:cNvSpPr txBox="1"/>
              <p:nvPr/>
            </p:nvSpPr>
            <p:spPr>
              <a:xfrm>
                <a:off x="5822003" y="3859850"/>
                <a:ext cx="5583580" cy="2793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BE" sz="2400" dirty="0"/>
                  <a:t>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nl-BE" sz="2400" dirty="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BE" sz="2400" dirty="0"/>
                  <a:t> gegeven zijn </a:t>
                </a:r>
              </a:p>
              <a:p>
                <a:pPr>
                  <a:lnSpc>
                    <a:spcPct val="150000"/>
                  </a:lnSpc>
                </a:pPr>
                <a:r>
                  <a:rPr lang="nl-BE" sz="2400" dirty="0"/>
                  <a:t>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sz="2400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nl-BE" sz="2400" dirty="0"/>
                  <a:t> gemeten wordt</a:t>
                </a:r>
              </a:p>
              <a:p>
                <a:pPr marL="342900" indent="-34290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nl-BE" sz="2400" dirty="0">
                    <a:solidFill>
                      <a:schemeClr val="tx2"/>
                    </a:solidFill>
                  </a:rPr>
                  <a:t>‘</a:t>
                </a:r>
                <a:r>
                  <a:rPr lang="nl-BE" sz="2400" dirty="0" err="1">
                    <a:solidFill>
                      <a:schemeClr val="tx2"/>
                    </a:solidFill>
                  </a:rPr>
                  <a:t>sensing</a:t>
                </a:r>
                <a:r>
                  <a:rPr lang="nl-BE" sz="2400" dirty="0">
                    <a:solidFill>
                      <a:schemeClr val="tx2"/>
                    </a:solidFill>
                  </a:rPr>
                  <a:t>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4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BE" sz="2400" dirty="0">
                    <a:solidFill>
                      <a:schemeClr val="tx2"/>
                    </a:solidFill>
                  </a:rPr>
                  <a:t> </a:t>
                </a:r>
                <a:r>
                  <a:rPr lang="nl-BE" sz="2400" dirty="0"/>
                  <a:t>kan bepaald worden</a:t>
                </a:r>
              </a:p>
              <a:p>
                <a:pPr marL="342900" indent="-34290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nl-BE" sz="2400" dirty="0">
                    <a:solidFill>
                      <a:schemeClr val="tx2"/>
                    </a:solidFill>
                  </a:rPr>
                  <a:t>stimulus</a:t>
                </a:r>
                <a:r>
                  <a:rPr lang="nl-BE" sz="2400" dirty="0"/>
                  <a:t> kan daaruit afgeleid worden</a:t>
                </a:r>
              </a:p>
              <a:p>
                <a:pPr>
                  <a:lnSpc>
                    <a:spcPct val="150000"/>
                  </a:lnSpc>
                </a:pPr>
                <a:endParaRPr lang="nl-BE" sz="2400" dirty="0"/>
              </a:p>
            </p:txBody>
          </p:sp>
        </mc:Choice>
        <mc:Fallback xmlns=""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5046EB1-1694-4A06-867D-2A18824BF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003" y="3859850"/>
                <a:ext cx="5583580" cy="2793842"/>
              </a:xfrm>
              <a:prstGeom prst="rect">
                <a:avLst/>
              </a:prstGeom>
              <a:blipFill>
                <a:blip r:embed="rId6"/>
                <a:stretch>
                  <a:fillRect l="-1747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8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b="1" dirty="0" smtClean="0"/>
              <a:t>Elektronische systemen en </a:t>
            </a:r>
            <a:r>
              <a:rPr lang="nl-NL" b="1" dirty="0" err="1" smtClean="0"/>
              <a:t>IoT</a:t>
            </a:r>
            <a:r>
              <a:rPr lang="nl-NL" b="1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81869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89B69D-5660-4B98-AEC6-8DBC5E8DD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6" r="8383"/>
          <a:stretch/>
        </p:blipFill>
        <p:spPr>
          <a:xfrm>
            <a:off x="164405" y="1206940"/>
            <a:ext cx="4898907" cy="31559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83045"/>
          </a:xfrm>
        </p:spPr>
        <p:txBody>
          <a:bodyPr>
            <a:noAutofit/>
          </a:bodyPr>
          <a:lstStyle/>
          <a:p>
            <a:r>
              <a:rPr lang="nl-BE" sz="3200" dirty="0" err="1"/>
              <a:t>Resistieve</a:t>
            </a:r>
            <a:r>
              <a:rPr lang="nl-BE" sz="3200" dirty="0"/>
              <a:t> sensoren uitlezen in de praktijk: </a:t>
            </a:r>
            <a:br>
              <a:rPr lang="nl-BE" sz="3200" dirty="0"/>
            </a:br>
            <a:r>
              <a:rPr lang="nl-BE" sz="3200" dirty="0"/>
              <a:t>mogelijk met een relatieve meting/</a:t>
            </a:r>
            <a:r>
              <a:rPr lang="nl-BE" sz="3200" dirty="0" err="1"/>
              <a:t>wheatstone</a:t>
            </a:r>
            <a:r>
              <a:rPr lang="nl-BE" sz="3200" dirty="0"/>
              <a:t> brug 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pPr/>
              <a:t>30</a:t>
            </a:fld>
            <a:endParaRPr lang="nl-NL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BC11A98E-6F1C-4D5B-887C-EDA4F26718FF}"/>
              </a:ext>
            </a:extLst>
          </p:cNvPr>
          <p:cNvCxnSpPr>
            <a:cxnSpLocks/>
          </p:cNvCxnSpPr>
          <p:nvPr/>
        </p:nvCxnSpPr>
        <p:spPr>
          <a:xfrm>
            <a:off x="3915383" y="3675607"/>
            <a:ext cx="0" cy="9387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861A3DB9-8DB9-4B0A-9804-4AC3DE45570D}"/>
              </a:ext>
            </a:extLst>
          </p:cNvPr>
          <p:cNvSpPr txBox="1"/>
          <p:nvPr/>
        </p:nvSpPr>
        <p:spPr>
          <a:xfrm>
            <a:off x="1038624" y="4665427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chemeClr val="tx2"/>
                </a:solidFill>
              </a:rPr>
              <a:t>voorbeeld </a:t>
            </a:r>
            <a:r>
              <a:rPr lang="nl-BE" sz="2000" dirty="0" err="1">
                <a:solidFill>
                  <a:schemeClr val="tx2"/>
                </a:solidFill>
              </a:rPr>
              <a:t>resistieve</a:t>
            </a:r>
            <a:r>
              <a:rPr lang="nl-BE" sz="2000" dirty="0">
                <a:solidFill>
                  <a:schemeClr val="tx2"/>
                </a:solidFill>
              </a:rPr>
              <a:t> sensor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C3049CF-04A2-4620-9AD4-CE89FBF82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472" y="1535952"/>
            <a:ext cx="6476591" cy="861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9C37422B-B475-468A-9BDE-EA87DA8C41BE}"/>
                  </a:ext>
                </a:extLst>
              </p:cNvPr>
              <p:cNvSpPr txBox="1"/>
              <p:nvPr/>
            </p:nvSpPr>
            <p:spPr>
              <a:xfrm>
                <a:off x="5214027" y="2757792"/>
                <a:ext cx="68871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000" dirty="0"/>
                  <a:t>Wanneer we de brug balanceren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BE" sz="2000" dirty="0"/>
                  <a:t>‘tunen’) zodat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nl-BE" sz="20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nl-BE" sz="20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endParaRPr lang="nl-BE" sz="2000" b="0" dirty="0"/>
              </a:p>
              <a:p>
                <a:endParaRPr lang="nl-BE" sz="2000" dirty="0"/>
              </a:p>
              <a:p>
                <a:endParaRPr lang="nl-BE" sz="2000" dirty="0"/>
              </a:p>
            </p:txBody>
          </p:sp>
        </mc:Choice>
        <mc:Fallback xmlns=""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9C37422B-B475-468A-9BDE-EA87DA8C4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027" y="2757792"/>
                <a:ext cx="6887182" cy="1015663"/>
              </a:xfrm>
              <a:prstGeom prst="rect">
                <a:avLst/>
              </a:prstGeom>
              <a:blipFill>
                <a:blip r:embed="rId4"/>
                <a:stretch>
                  <a:fillRect l="-885" t="-239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fbeelding 14">
            <a:extLst>
              <a:ext uri="{FF2B5EF4-FFF2-40B4-BE49-F238E27FC236}">
                <a16:creationId xmlns:a16="http://schemas.microsoft.com/office/drawing/2014/main" id="{C69E1881-6671-468F-B376-6872E64A1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242" y="3340735"/>
            <a:ext cx="1733192" cy="6988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90891995-C566-4B48-855D-C49A2A3BAFC0}"/>
                  </a:ext>
                </a:extLst>
              </p:cNvPr>
              <p:cNvSpPr txBox="1"/>
              <p:nvPr/>
            </p:nvSpPr>
            <p:spPr>
              <a:xfrm>
                <a:off x="5266670" y="4307309"/>
                <a:ext cx="5572423" cy="2343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BE" sz="2000" dirty="0"/>
                  <a:t>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nl-BE" sz="2000" dirty="0"/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nl-BE" sz="2000" dirty="0"/>
                  <a:t> gegeven zijn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nl-BE" sz="2000" dirty="0"/>
                  <a:t> gemeten wordt</a:t>
                </a:r>
              </a:p>
              <a:p>
                <a:pPr marL="342900" indent="-34290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nl-BE" sz="2000" dirty="0">
                    <a:solidFill>
                      <a:schemeClr val="tx2"/>
                    </a:solidFill>
                  </a:rPr>
                  <a:t>‘</a:t>
                </a:r>
                <a:r>
                  <a:rPr lang="nl-BE" sz="2000" dirty="0" err="1">
                    <a:solidFill>
                      <a:schemeClr val="tx2"/>
                    </a:solidFill>
                  </a:rPr>
                  <a:t>sensing</a:t>
                </a:r>
                <a:r>
                  <a:rPr lang="nl-BE" sz="2000" dirty="0">
                    <a:solidFill>
                      <a:schemeClr val="tx2"/>
                    </a:solidFill>
                  </a:rPr>
                  <a:t>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nl-BE" sz="2000" dirty="0">
                    <a:solidFill>
                      <a:schemeClr val="tx2"/>
                    </a:solidFill>
                  </a:rPr>
                  <a:t> </a:t>
                </a:r>
                <a:r>
                  <a:rPr lang="nl-BE" sz="2000" dirty="0"/>
                  <a:t>kan bepaald worden</a:t>
                </a:r>
              </a:p>
              <a:p>
                <a:pPr marL="342900" indent="-34290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nl-BE" sz="2000" dirty="0">
                    <a:solidFill>
                      <a:schemeClr val="tx2"/>
                    </a:solidFill>
                  </a:rPr>
                  <a:t>stimulus</a:t>
                </a:r>
                <a:r>
                  <a:rPr lang="nl-BE" sz="2000" dirty="0"/>
                  <a:t> kan daaruit afgeleid worden</a:t>
                </a:r>
              </a:p>
              <a:p>
                <a:pPr marL="342900" indent="-342900">
                  <a:lnSpc>
                    <a:spcPct val="150000"/>
                  </a:lnSpc>
                  <a:buFont typeface="Symbol" panose="05050102010706020507" pitchFamily="18" charset="2"/>
                  <a:buChar char="Þ"/>
                </a:pPr>
                <a:r>
                  <a:rPr lang="nl-BE" sz="2000" dirty="0"/>
                  <a:t>Onafhankelijk van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sz="2000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nl-BE" sz="2000" dirty="0"/>
                  <a:t> , temperatuur</a:t>
                </a:r>
              </a:p>
              <a:p>
                <a:pPr>
                  <a:lnSpc>
                    <a:spcPct val="150000"/>
                  </a:lnSpc>
                </a:pPr>
                <a:endParaRPr lang="nl-BE" sz="2000" dirty="0"/>
              </a:p>
            </p:txBody>
          </p:sp>
        </mc:Choice>
        <mc:Fallback xmlns="">
          <p:sp>
            <p:nvSpPr>
              <p:cNvPr id="16" name="Tekstvak 15">
                <a:extLst>
                  <a:ext uri="{FF2B5EF4-FFF2-40B4-BE49-F238E27FC236}">
                    <a16:creationId xmlns:a16="http://schemas.microsoft.com/office/drawing/2014/main" id="{90891995-C566-4B48-855D-C49A2A3BA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670" y="4307309"/>
                <a:ext cx="5572423" cy="2343655"/>
              </a:xfrm>
              <a:prstGeom prst="rect">
                <a:avLst/>
              </a:prstGeom>
              <a:blipFill>
                <a:blip r:embed="rId6"/>
                <a:stretch>
                  <a:fillRect l="-1204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228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b="1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31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1858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2D949DE-E390-407B-985C-910F26A24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0" y="1225685"/>
            <a:ext cx="11041200" cy="4894315"/>
          </a:xfrm>
        </p:spPr>
        <p:txBody>
          <a:bodyPr/>
          <a:lstStyle/>
          <a:p>
            <a:r>
              <a:rPr lang="nl-BE" dirty="0"/>
              <a:t>Discrete mogelijke </a:t>
            </a:r>
            <a:r>
              <a:rPr lang="nl-BE" dirty="0" err="1"/>
              <a:t>outputs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dirty="0"/>
              <a:t>Vaak: binair (bv. schakelaar)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In elektrische systemen: geeft meestal een getalwaarde uitgedrukt in bits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11E9F6C-F093-4EEA-8E5C-BE88BF06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32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B5F641B-D903-4FCC-ADFA-6488C253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72734"/>
          </a:xfrm>
        </p:spPr>
        <p:txBody>
          <a:bodyPr>
            <a:normAutofit/>
          </a:bodyPr>
          <a:lstStyle/>
          <a:p>
            <a:r>
              <a:rPr lang="nl-BE" sz="3600" dirty="0"/>
              <a:t>Digitale sensoren: nomenclatuur</a:t>
            </a:r>
          </a:p>
        </p:txBody>
      </p:sp>
      <p:pic>
        <p:nvPicPr>
          <p:cNvPr id="5" name="Tijdelijke aanduiding voor inhoud 6">
            <a:extLst>
              <a:ext uri="{FF2B5EF4-FFF2-40B4-BE49-F238E27FC236}">
                <a16:creationId xmlns:a16="http://schemas.microsoft.com/office/drawing/2014/main" id="{028513D3-F734-42D0-B3C9-EBA241799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392" y="1310008"/>
            <a:ext cx="3365770" cy="1604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77B3E58A-8ACC-48C3-B34B-7E1E02D27AFD}"/>
              </a:ext>
            </a:extLst>
          </p:cNvPr>
          <p:cNvSpPr txBox="1"/>
          <p:nvPr/>
        </p:nvSpPr>
        <p:spPr>
          <a:xfrm>
            <a:off x="7639040" y="3057977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/>
              <a:t>© indy100.com</a:t>
            </a:r>
          </a:p>
        </p:txBody>
      </p:sp>
    </p:spTree>
    <p:extLst>
      <p:ext uri="{BB962C8B-B14F-4D97-AF65-F5344CB8AC3E}">
        <p14:creationId xmlns:p14="http://schemas.microsoft.com/office/powerpoint/2010/main" val="4165272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6BD4C7A3-C01D-4E44-87A2-A8B32F448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435" y="3180476"/>
            <a:ext cx="1009657" cy="1009657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1BE42D8-C3D5-4C73-82ED-0933C8D5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33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FA1A19-1281-4FD1-868D-A431A31C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65730"/>
          </a:xfrm>
        </p:spPr>
        <p:txBody>
          <a:bodyPr>
            <a:normAutofit/>
          </a:bodyPr>
          <a:lstStyle/>
          <a:p>
            <a:r>
              <a:rPr lang="nl-BE" sz="3200" dirty="0"/>
              <a:t>Schakelaars en drukknoppen: elementaire binaire sensoren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673967D-8B99-4E61-9B2F-6335C0CE22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30" t="11478" r="58724" b="10574"/>
          <a:stretch/>
        </p:blipFill>
        <p:spPr>
          <a:xfrm>
            <a:off x="736875" y="1867681"/>
            <a:ext cx="3262560" cy="340158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01E3C79D-0609-4B85-BF54-3B55E107793F}"/>
              </a:ext>
            </a:extLst>
          </p:cNvPr>
          <p:cNvSpPr txBox="1"/>
          <p:nvPr/>
        </p:nvSpPr>
        <p:spPr>
          <a:xfrm>
            <a:off x="463689" y="1095096"/>
            <a:ext cx="5632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Veronderstel ideale schakelaar: </a:t>
            </a:r>
            <a:r>
              <a:rPr lang="nl-BE" sz="2400" i="1" dirty="0" err="1"/>
              <a:t>R</a:t>
            </a:r>
            <a:r>
              <a:rPr lang="nl-BE" sz="2400" i="1" baseline="-25000" dirty="0" err="1"/>
              <a:t>sch</a:t>
            </a:r>
            <a:r>
              <a:rPr lang="nl-BE" sz="2400" i="1" dirty="0"/>
              <a:t> =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39EE52F-5688-4EBA-B710-F1D50AA13D1D}"/>
                  </a:ext>
                </a:extLst>
              </p:cNvPr>
              <p:cNvSpPr txBox="1"/>
              <p:nvPr/>
            </p:nvSpPr>
            <p:spPr>
              <a:xfrm>
                <a:off x="5598501" y="2503249"/>
                <a:ext cx="5783956" cy="2364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2400" dirty="0"/>
                  <a:t>Voorbeeld: belasting aanschakelen</a:t>
                </a:r>
              </a:p>
              <a:p>
                <a:r>
                  <a:rPr lang="nl-BE" sz="2400" dirty="0"/>
                  <a:t> </a:t>
                </a:r>
              </a:p>
              <a:p>
                <a:r>
                  <a:rPr lang="nl-BE" sz="2400" dirty="0"/>
                  <a:t>Indien lamp zich gedraagt als weerstand:</a:t>
                </a:r>
              </a:p>
              <a:p>
                <a:endParaRPr lang="nl-BE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B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BE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nl-BE" sz="2400" b="0" i="1" smtClean="0">
                              <a:latin typeface="Cambria Math" panose="02040503050406030204" pitchFamily="18" charset="0"/>
                            </a:rPr>
                            <m:t>𝑙𝑎𝑚𝑝</m:t>
                          </m:r>
                        </m:sub>
                      </m:sSub>
                      <m:r>
                        <a:rPr lang="nl-B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BE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nl-BE" sz="2400" b="0" i="1" smtClean="0">
                                  <a:latin typeface="Cambria Math" panose="02040503050406030204" pitchFamily="18" charset="0"/>
                                </a:rPr>
                                <m:t>𝑙𝑎𝑚𝑝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BE" sz="2400" dirty="0"/>
              </a:p>
            </p:txBody>
          </p:sp>
        </mc:Choice>
        <mc:Fallback xmlns="">
          <p:sp>
            <p:nvSpPr>
              <p:cNvPr id="11" name="Tekstvak 10">
                <a:extLst>
                  <a:ext uri="{FF2B5EF4-FFF2-40B4-BE49-F238E27FC236}">
                    <a16:creationId xmlns:a16="http://schemas.microsoft.com/office/drawing/2014/main" id="{E39EE52F-5688-4EBA-B710-F1D50AA13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8501" y="2503249"/>
                <a:ext cx="5783956" cy="2364109"/>
              </a:xfrm>
              <a:prstGeom prst="rect">
                <a:avLst/>
              </a:prstGeom>
              <a:blipFill>
                <a:blip r:embed="rId5"/>
                <a:stretch>
                  <a:fillRect l="-1581" t="-1809" r="-738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995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1BE42D8-C3D5-4C73-82ED-0933C8D5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34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FA1A19-1281-4FD1-868D-A431A31C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765730"/>
          </a:xfrm>
        </p:spPr>
        <p:txBody>
          <a:bodyPr>
            <a:normAutofit/>
          </a:bodyPr>
          <a:lstStyle/>
          <a:p>
            <a:r>
              <a:rPr lang="nl-BE" sz="3200" dirty="0"/>
              <a:t>Interface circuit met ideale schakelaars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A868439-24E0-41D7-8B2E-A9826D9C2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44" t="16569" r="11028" b="5482"/>
          <a:stretch/>
        </p:blipFill>
        <p:spPr>
          <a:xfrm>
            <a:off x="431126" y="1687676"/>
            <a:ext cx="3832237" cy="3343981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366B757-8522-4B6F-9CE4-7D15C56F7288}"/>
              </a:ext>
            </a:extLst>
          </p:cNvPr>
          <p:cNvSpPr txBox="1"/>
          <p:nvPr/>
        </p:nvSpPr>
        <p:spPr>
          <a:xfrm>
            <a:off x="4484441" y="1723601"/>
            <a:ext cx="2726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‘pull up’ weerstand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2A4EA51E-504C-4E70-9F1C-376EC7516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84441" y="2352961"/>
                <a:ext cx="7387867" cy="3857039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nl-BE" dirty="0"/>
              </a:p>
              <a:p>
                <a:endParaRPr lang="nl-BE" dirty="0"/>
              </a:p>
              <a:p>
                <a:r>
                  <a:rPr lang="nl-BE" dirty="0"/>
                  <a:t>Schakelaar open: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nl-BE" b="0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nl-B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endParaRPr lang="nl-BE" dirty="0"/>
              </a:p>
              <a:p>
                <a:endParaRPr lang="nl-BE" dirty="0"/>
              </a:p>
              <a:p>
                <a:r>
                  <a:rPr lang="nl-BE" dirty="0"/>
                  <a:t>Schakelaar toe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𝑠𝑐h</m:t>
                        </m:r>
                      </m:sub>
                    </m:sSub>
                    <m:r>
                      <a:rPr lang="nl-B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BE" dirty="0"/>
                  <a:t>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nl-B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nl-BE" i="1" dirty="0"/>
                  <a:t> tot </a:t>
                </a:r>
                <a14:m>
                  <m:oMath xmlns:m="http://schemas.openxmlformats.org/officeDocument/2006/math">
                    <m:r>
                      <a:rPr lang="nl-B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nl-B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nl-BE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  <m:r>
                      <a:rPr lang="nl-BE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nl-BE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nl-BE" dirty="0"/>
                  <a:t>, kleine stroom door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nl-BE" dirty="0"/>
                  <a:t> </a:t>
                </a:r>
              </a:p>
            </p:txBody>
          </p:sp>
        </mc:Choice>
        <mc:Fallback xmlns="">
          <p:sp>
            <p:nvSpPr>
              <p:cNvPr id="7" name="Tijdelijke aanduiding voor inhoud 6">
                <a:extLst>
                  <a:ext uri="{FF2B5EF4-FFF2-40B4-BE49-F238E27FC236}">
                    <a16:creationId xmlns:a16="http://schemas.microsoft.com/office/drawing/2014/main" id="{2A4EA51E-504C-4E70-9F1C-376EC7516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84441" y="2352961"/>
                <a:ext cx="7387867" cy="3857039"/>
              </a:xfrm>
              <a:blipFill>
                <a:blip r:embed="rId3"/>
                <a:stretch>
                  <a:fillRect l="-1155" r="-1815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95BC12FC-26F9-4221-B041-5DC873BBBA2B}"/>
              </a:ext>
            </a:extLst>
          </p:cNvPr>
          <p:cNvCxnSpPr/>
          <p:nvPr/>
        </p:nvCxnSpPr>
        <p:spPr>
          <a:xfrm flipV="1">
            <a:off x="3379041" y="2004413"/>
            <a:ext cx="884322" cy="557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34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b="1" dirty="0" smtClean="0"/>
              <a:t>Actuatoren</a:t>
            </a:r>
            <a:r>
              <a:rPr lang="nl-NL" dirty="0" smtClean="0"/>
              <a:t>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35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11050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jdelijke aanduiding voor inhoud 1">
                <a:extLst>
                  <a:ext uri="{FF2B5EF4-FFF2-40B4-BE49-F238E27FC236}">
                    <a16:creationId xmlns:a16="http://schemas.microsoft.com/office/drawing/2014/main" id="{20382267-C862-41FA-93DD-876FA9B2D2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5999" y="1181911"/>
                <a:ext cx="8013523" cy="49380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nl-BE" dirty="0"/>
                  <a:t>= diode, halgeleider component (hoofdstuk 5)</a:t>
                </a:r>
              </a:p>
              <a:p>
                <a:pPr marL="0" indent="0">
                  <a:buNone/>
                </a:pPr>
                <a:r>
                  <a:rPr lang="nl-BE" dirty="0"/>
                  <a:t>Beschikbaar in meerdere kleuren, goedkoop én efficiënt.</a:t>
                </a:r>
                <a:endParaRPr lang="nl-BE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Vb. LED spanningsval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𝐿𝐸𝐷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=3,2</m:t>
                    </m:r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𝐿𝐸𝐷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=20</m:t>
                    </m:r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𝑚𝐴</m:t>
                    </m:r>
                  </m:oMath>
                </a14:m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in optimale werking, stel voeding spanning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𝐷𝐷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=12</m:t>
                    </m:r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-&gt; ‘veilig’ aansluiten vraagt </a:t>
                </a:r>
                <a:r>
                  <a:rPr lang="nl-BE" dirty="0" err="1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serie-weerstand</a:t>
                </a:r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𝐷𝐷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𝐿𝐸𝐷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sSub>
                      <m:sSubPr>
                        <m:ctrlP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nl-BE" b="0" i="1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nl-BE" b="0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𝐿𝐸𝐷</m:t>
                        </m:r>
                      </m:sub>
                    </m:sSub>
                  </m:oMath>
                </a14:m>
                <a:r>
                  <a:rPr lang="nl-BE" dirty="0">
                    <a:solidFill>
                      <a:schemeClr val="accent1"/>
                    </a:solidFill>
                  </a:rPr>
                  <a:t>, </a:t>
                </a:r>
                <a:r>
                  <a:rPr lang="nl-B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=&gt;</a:t>
                </a:r>
                <a:r>
                  <a:rPr lang="nl-B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BE" i="1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BE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nl-BE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nl-BE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nl-BE" b="0" i="0" smtClean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nl-BE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sty m:val="p"/>
                      </m:rPr>
                      <a:rPr lang="el-GR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nl-BE" dirty="0">
                  <a:solidFill>
                    <a:schemeClr val="tx1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nl-BE" dirty="0"/>
              </a:p>
              <a:p>
                <a:pPr marL="0" indent="0">
                  <a:buNone/>
                </a:pPr>
                <a:r>
                  <a:rPr lang="nl-BE" dirty="0"/>
                  <a:t>Tip: Onderschat nut van visuele feedback bij het ontwerp van elektronische systemen niet! ‘werkt dat ding wel’?</a:t>
                </a:r>
              </a:p>
            </p:txBody>
          </p:sp>
        </mc:Choice>
        <mc:Fallback xmlns="">
          <p:sp>
            <p:nvSpPr>
              <p:cNvPr id="2" name="Tijdelijke aanduiding voor inhoud 1">
                <a:extLst>
                  <a:ext uri="{FF2B5EF4-FFF2-40B4-BE49-F238E27FC236}">
                    <a16:creationId xmlns:a16="http://schemas.microsoft.com/office/drawing/2014/main" id="{20382267-C862-41FA-93DD-876FA9B2D2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5999" y="1181911"/>
                <a:ext cx="8013523" cy="4938089"/>
              </a:xfrm>
              <a:blipFill>
                <a:blip r:embed="rId2"/>
                <a:stretch>
                  <a:fillRect l="-1141" t="-864" r="-228"/>
                </a:stretch>
              </a:blipFill>
            </p:spPr>
            <p:txBody>
              <a:bodyPr/>
              <a:lstStyle/>
              <a:p>
                <a:r>
                  <a:rPr lang="nl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1BE42D8-C3D5-4C73-82ED-0933C8D5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36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3FA1A19-1281-4FD1-868D-A431A31C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697636"/>
          </a:xfrm>
        </p:spPr>
        <p:txBody>
          <a:bodyPr>
            <a:normAutofit/>
          </a:bodyPr>
          <a:lstStyle/>
          <a:p>
            <a:r>
              <a:rPr lang="nl-BE" sz="3600" dirty="0" err="1"/>
              <a:t>LEDs</a:t>
            </a:r>
            <a:r>
              <a:rPr lang="nl-BE" sz="3600" dirty="0"/>
              <a:t>: bron van verlichting en indicator-lichtjes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19CA201-4F8D-455C-A333-D7870A861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302" y="1614936"/>
            <a:ext cx="1028271" cy="10282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B7904D-899D-4EC7-98B1-FDFEA5FF8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069" y="1439311"/>
            <a:ext cx="1379519" cy="137951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154D6B55-7E93-4537-91EB-1F7264095F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79" t="12879" r="13260" b="9454"/>
          <a:stretch/>
        </p:blipFill>
        <p:spPr>
          <a:xfrm>
            <a:off x="8956824" y="4383088"/>
            <a:ext cx="2052536" cy="178016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96DAE64-5DA5-43EB-B63F-49AF0211FE29}"/>
              </a:ext>
            </a:extLst>
          </p:cNvPr>
          <p:cNvSpPr txBox="1"/>
          <p:nvPr/>
        </p:nvSpPr>
        <p:spPr>
          <a:xfrm>
            <a:off x="7436398" y="6397239"/>
            <a:ext cx="3470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dirty="0">
                <a:solidFill>
                  <a:schemeClr val="bg1"/>
                </a:solidFill>
              </a:rPr>
              <a:t>https://dramco-iwast.github.io/guide/</a:t>
            </a:r>
          </a:p>
        </p:txBody>
      </p:sp>
    </p:spTree>
    <p:extLst>
      <p:ext uri="{BB962C8B-B14F-4D97-AF65-F5344CB8AC3E}">
        <p14:creationId xmlns:p14="http://schemas.microsoft.com/office/powerpoint/2010/main" val="506840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585DEE6-CF98-45E1-82FA-7BF5587D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37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6C36CF7-52F7-4447-8A56-F532830BE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02" y="926504"/>
            <a:ext cx="8603894" cy="484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8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64DCCA-F9C1-4CB4-86F1-FA671B1D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D06643C-2529-41DC-BEA2-B920E304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24096"/>
          </a:xfrm>
        </p:spPr>
        <p:txBody>
          <a:bodyPr>
            <a:normAutofit/>
          </a:bodyPr>
          <a:lstStyle/>
          <a:p>
            <a:r>
              <a:rPr lang="nl-BE" sz="2800" dirty="0"/>
              <a:t>‘Raison </a:t>
            </a:r>
            <a:r>
              <a:rPr lang="nl-BE" sz="2800" dirty="0" err="1"/>
              <a:t>d’être</a:t>
            </a:r>
            <a:r>
              <a:rPr lang="nl-BE" sz="2800" dirty="0"/>
              <a:t>’ van elektronica: Elektronische Systemen</a:t>
            </a:r>
          </a:p>
        </p:txBody>
      </p:sp>
      <p:pic>
        <p:nvPicPr>
          <p:cNvPr id="73" name="Afbeelding 72">
            <a:extLst>
              <a:ext uri="{FF2B5EF4-FFF2-40B4-BE49-F238E27FC236}">
                <a16:creationId xmlns:a16="http://schemas.microsoft.com/office/drawing/2014/main" id="{B2FA1D13-39C4-41B7-A1A6-077F4A8A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596" y="2091447"/>
            <a:ext cx="1767944" cy="254034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81B460F-4C00-4F51-A928-EA4AE04D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424" y="2057400"/>
            <a:ext cx="2359152" cy="27432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6012FD-72D1-4B39-A31D-BF9151E9B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1" r="13559" b="-3272"/>
          <a:stretch/>
        </p:blipFill>
        <p:spPr>
          <a:xfrm>
            <a:off x="183715" y="1644944"/>
            <a:ext cx="3351179" cy="32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64DCCA-F9C1-4CB4-86F1-FA671B1D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D06643C-2529-41DC-BEA2-B920E3043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824096"/>
          </a:xfrm>
        </p:spPr>
        <p:txBody>
          <a:bodyPr>
            <a:normAutofit/>
          </a:bodyPr>
          <a:lstStyle/>
          <a:p>
            <a:r>
              <a:rPr lang="nl-BE" sz="2800" dirty="0"/>
              <a:t>Elektronische Systemen: typische anatomie en </a:t>
            </a:r>
            <a:r>
              <a:rPr lang="nl-BE" sz="2800" dirty="0" err="1"/>
              <a:t>sub-systemen</a:t>
            </a:r>
            <a:endParaRPr lang="nl-BE" sz="2800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903CCF5-9A90-4F63-976D-655DD302ADB3}"/>
              </a:ext>
            </a:extLst>
          </p:cNvPr>
          <p:cNvSpPr/>
          <p:nvPr/>
        </p:nvSpPr>
        <p:spPr>
          <a:xfrm>
            <a:off x="792802" y="1804480"/>
            <a:ext cx="10302459" cy="3668973"/>
          </a:xfrm>
          <a:prstGeom prst="roundRect">
            <a:avLst>
              <a:gd name="adj" fmla="val 11437"/>
            </a:avLst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9EACBBF-880B-42B2-9C4A-32B481DB5482}"/>
              </a:ext>
            </a:extLst>
          </p:cNvPr>
          <p:cNvSpPr/>
          <p:nvPr/>
        </p:nvSpPr>
        <p:spPr>
          <a:xfrm>
            <a:off x="2153886" y="2468393"/>
            <a:ext cx="1872575" cy="1782594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5E77"/>
                </a:solidFill>
              </a:rPr>
              <a:t>Signaal Conditionering</a:t>
            </a:r>
          </a:p>
          <a:p>
            <a:pPr algn="ctr"/>
            <a:endParaRPr lang="nl-BE" dirty="0">
              <a:solidFill>
                <a:srgbClr val="005E77"/>
              </a:solidFill>
            </a:endParaRPr>
          </a:p>
          <a:p>
            <a:pPr algn="ctr"/>
            <a:r>
              <a:rPr lang="nl-BE" dirty="0">
                <a:solidFill>
                  <a:srgbClr val="005E77"/>
                </a:solidFill>
              </a:rPr>
              <a:t>(versterken, filteren, …)</a:t>
            </a: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D1DF999-A3FB-46F5-A24B-DA6EF9A08140}"/>
              </a:ext>
            </a:extLst>
          </p:cNvPr>
          <p:cNvSpPr/>
          <p:nvPr/>
        </p:nvSpPr>
        <p:spPr>
          <a:xfrm>
            <a:off x="5826839" y="2468392"/>
            <a:ext cx="1872575" cy="178259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5E77"/>
                </a:solidFill>
              </a:rPr>
              <a:t>Signaal Verwerking</a:t>
            </a:r>
          </a:p>
          <a:p>
            <a:pPr algn="ctr"/>
            <a:endParaRPr lang="nl-BE" dirty="0">
              <a:solidFill>
                <a:srgbClr val="005E77"/>
              </a:solidFill>
            </a:endParaRPr>
          </a:p>
          <a:p>
            <a:pPr algn="ctr"/>
            <a:r>
              <a:rPr lang="nl-BE" dirty="0">
                <a:solidFill>
                  <a:srgbClr val="005E77"/>
                </a:solidFill>
              </a:rPr>
              <a:t>(analoog, digitaal, controle)</a:t>
            </a:r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562B1B8-4C6F-4A45-B458-55B962E97FB6}"/>
              </a:ext>
            </a:extLst>
          </p:cNvPr>
          <p:cNvSpPr/>
          <p:nvPr/>
        </p:nvSpPr>
        <p:spPr>
          <a:xfrm>
            <a:off x="9728654" y="2113413"/>
            <a:ext cx="943420" cy="508160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>
                <a:solidFill>
                  <a:srgbClr val="005E77"/>
                </a:solidFill>
              </a:rPr>
              <a:t>radio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D26BA9A-6EA8-482A-B840-2A8682CAD4F7}"/>
              </a:ext>
            </a:extLst>
          </p:cNvPr>
          <p:cNvSpPr txBox="1"/>
          <p:nvPr/>
        </p:nvSpPr>
        <p:spPr>
          <a:xfrm>
            <a:off x="9396297" y="4615315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dirty="0">
                <a:solidFill>
                  <a:srgbClr val="1D8DB0"/>
                </a:solidFill>
              </a:rPr>
              <a:t>communicatie</a:t>
            </a:r>
          </a:p>
          <a:p>
            <a:pPr algn="ctr"/>
            <a:r>
              <a:rPr lang="nl-BE" dirty="0">
                <a:solidFill>
                  <a:srgbClr val="1D8DB0"/>
                </a:solidFill>
              </a:rPr>
              <a:t>actuator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292C50B-9087-4732-8063-86811E452765}"/>
              </a:ext>
            </a:extLst>
          </p:cNvPr>
          <p:cNvSpPr txBox="1"/>
          <p:nvPr/>
        </p:nvSpPr>
        <p:spPr>
          <a:xfrm>
            <a:off x="1020242" y="4859897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>
                <a:solidFill>
                  <a:srgbClr val="1D8DB0"/>
                </a:solidFill>
              </a:rPr>
              <a:t>sensoren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F865705A-9EEF-4C29-993B-5DC327421E03}"/>
              </a:ext>
            </a:extLst>
          </p:cNvPr>
          <p:cNvGrpSpPr/>
          <p:nvPr/>
        </p:nvGrpSpPr>
        <p:grpSpPr>
          <a:xfrm>
            <a:off x="4570096" y="3356426"/>
            <a:ext cx="756936" cy="707886"/>
            <a:chOff x="3555460" y="1099226"/>
            <a:chExt cx="756936" cy="707886"/>
          </a:xfrm>
        </p:grpSpPr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89A6C6E-7D5B-4457-8BD0-38465810C6F5}"/>
                </a:ext>
              </a:extLst>
            </p:cNvPr>
            <p:cNvSpPr/>
            <p:nvPr/>
          </p:nvSpPr>
          <p:spPr>
            <a:xfrm>
              <a:off x="3555460" y="1099226"/>
              <a:ext cx="739302" cy="671208"/>
            </a:xfrm>
            <a:prstGeom prst="rect">
              <a:avLst/>
            </a:prstGeom>
            <a:noFill/>
            <a:ln>
              <a:solidFill>
                <a:srgbClr val="1D8D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62E9D5CF-AAEF-42AA-9D33-557AFFDEC0F9}"/>
                </a:ext>
              </a:extLst>
            </p:cNvPr>
            <p:cNvCxnSpPr/>
            <p:nvPr/>
          </p:nvCxnSpPr>
          <p:spPr>
            <a:xfrm flipV="1">
              <a:off x="3555460" y="1099226"/>
              <a:ext cx="739302" cy="6712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F45960E3-C848-4E14-81C7-41E6FADAB67A}"/>
                </a:ext>
              </a:extLst>
            </p:cNvPr>
            <p:cNvSpPr txBox="1"/>
            <p:nvPr/>
          </p:nvSpPr>
          <p:spPr>
            <a:xfrm>
              <a:off x="3589121" y="1099226"/>
              <a:ext cx="7232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dirty="0">
                  <a:solidFill>
                    <a:srgbClr val="005E77"/>
                  </a:solidFill>
                </a:rPr>
                <a:t>A</a:t>
              </a:r>
            </a:p>
            <a:p>
              <a:r>
                <a:rPr lang="nl-BE" sz="2000" dirty="0">
                  <a:solidFill>
                    <a:srgbClr val="005E77"/>
                  </a:solidFill>
                </a:rPr>
                <a:t>     D</a:t>
              </a: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C4B0CED-E855-4E16-B9C2-EDE5C3A4E305}"/>
              </a:ext>
            </a:extLst>
          </p:cNvPr>
          <p:cNvGrpSpPr/>
          <p:nvPr/>
        </p:nvGrpSpPr>
        <p:grpSpPr>
          <a:xfrm>
            <a:off x="8216855" y="3365667"/>
            <a:ext cx="739302" cy="707886"/>
            <a:chOff x="3555460" y="1099226"/>
            <a:chExt cx="739302" cy="707886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ACB301F3-8CEF-4F56-84DA-D5615FB5BD64}"/>
                </a:ext>
              </a:extLst>
            </p:cNvPr>
            <p:cNvSpPr/>
            <p:nvPr/>
          </p:nvSpPr>
          <p:spPr>
            <a:xfrm>
              <a:off x="3555460" y="1099226"/>
              <a:ext cx="739302" cy="671208"/>
            </a:xfrm>
            <a:prstGeom prst="rect">
              <a:avLst/>
            </a:prstGeom>
            <a:noFill/>
            <a:ln>
              <a:solidFill>
                <a:srgbClr val="1D8D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45907DC1-D958-4D12-BD74-51D128C6EBC2}"/>
                </a:ext>
              </a:extLst>
            </p:cNvPr>
            <p:cNvCxnSpPr/>
            <p:nvPr/>
          </p:nvCxnSpPr>
          <p:spPr>
            <a:xfrm flipV="1">
              <a:off x="3555460" y="1099226"/>
              <a:ext cx="739302" cy="67120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kstvak 21">
              <a:extLst>
                <a:ext uri="{FF2B5EF4-FFF2-40B4-BE49-F238E27FC236}">
                  <a16:creationId xmlns:a16="http://schemas.microsoft.com/office/drawing/2014/main" id="{38EBE188-3019-432C-88AB-BE8633E5D9F7}"/>
                </a:ext>
              </a:extLst>
            </p:cNvPr>
            <p:cNvSpPr txBox="1"/>
            <p:nvPr/>
          </p:nvSpPr>
          <p:spPr>
            <a:xfrm>
              <a:off x="3589121" y="1099226"/>
              <a:ext cx="694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000" dirty="0">
                  <a:solidFill>
                    <a:srgbClr val="005E77"/>
                  </a:solidFill>
                </a:rPr>
                <a:t>D</a:t>
              </a:r>
            </a:p>
            <a:p>
              <a:r>
                <a:rPr lang="nl-BE" sz="2000" dirty="0">
                  <a:solidFill>
                    <a:srgbClr val="005E77"/>
                  </a:solidFill>
                </a:rPr>
                <a:t>     A</a:t>
              </a:r>
            </a:p>
          </p:txBody>
        </p:sp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A30BF487-4064-4B08-9CDA-46504E00C2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41091" y="1766874"/>
            <a:ext cx="1075288" cy="1075288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61871DA-FC27-4C33-BABF-62A45358ECD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5770" y="2895740"/>
            <a:ext cx="993778" cy="99377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FD40477-16BB-4F7D-8680-0402D707245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1091" y="3943096"/>
            <a:ext cx="839588" cy="839588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A4D1CFC5-0BD7-4EE6-8FBA-2C3DE6B88496}"/>
              </a:ext>
            </a:extLst>
          </p:cNvPr>
          <p:cNvSpPr txBox="1"/>
          <p:nvPr/>
        </p:nvSpPr>
        <p:spPr>
          <a:xfrm>
            <a:off x="3684043" y="5565081"/>
            <a:ext cx="466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>
                <a:solidFill>
                  <a:srgbClr val="1D8DB0"/>
                </a:solidFill>
              </a:rPr>
              <a:t>Interactie met de fysische wereld</a:t>
            </a:r>
          </a:p>
        </p:txBody>
      </p:sp>
      <p:cxnSp>
        <p:nvCxnSpPr>
          <p:cNvPr id="31" name="Verbindingslijn: gekromd 30">
            <a:extLst>
              <a:ext uri="{FF2B5EF4-FFF2-40B4-BE49-F238E27FC236}">
                <a16:creationId xmlns:a16="http://schemas.microsoft.com/office/drawing/2014/main" id="{06E07834-D06A-4CEF-9281-F6D9DA72DCC9}"/>
              </a:ext>
            </a:extLst>
          </p:cNvPr>
          <p:cNvCxnSpPr>
            <a:cxnSpLocks/>
          </p:cNvCxnSpPr>
          <p:nvPr/>
        </p:nvCxnSpPr>
        <p:spPr>
          <a:xfrm>
            <a:off x="1888387" y="2220597"/>
            <a:ext cx="519206" cy="223818"/>
          </a:xfrm>
          <a:prstGeom prst="curvedConnector3">
            <a:avLst>
              <a:gd name="adj1" fmla="val 94966"/>
            </a:avLst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erbindingslijn: gekromd 39">
            <a:extLst>
              <a:ext uri="{FF2B5EF4-FFF2-40B4-BE49-F238E27FC236}">
                <a16:creationId xmlns:a16="http://schemas.microsoft.com/office/drawing/2014/main" id="{FF045B1C-8F69-415B-ACF5-F84903D7B1C4}"/>
              </a:ext>
            </a:extLst>
          </p:cNvPr>
          <p:cNvCxnSpPr/>
          <p:nvPr/>
        </p:nvCxnSpPr>
        <p:spPr>
          <a:xfrm flipV="1">
            <a:off x="1687746" y="3142034"/>
            <a:ext cx="500975" cy="250595"/>
          </a:xfrm>
          <a:prstGeom prst="curvedConnector3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erbindingslijn: gekromd 41">
            <a:extLst>
              <a:ext uri="{FF2B5EF4-FFF2-40B4-BE49-F238E27FC236}">
                <a16:creationId xmlns:a16="http://schemas.microsoft.com/office/drawing/2014/main" id="{54D46648-0373-4702-AD94-FB6883117D4A}"/>
              </a:ext>
            </a:extLst>
          </p:cNvPr>
          <p:cNvCxnSpPr>
            <a:cxnSpLocks/>
          </p:cNvCxnSpPr>
          <p:nvPr/>
        </p:nvCxnSpPr>
        <p:spPr>
          <a:xfrm flipV="1">
            <a:off x="1655675" y="4227285"/>
            <a:ext cx="713007" cy="307938"/>
          </a:xfrm>
          <a:prstGeom prst="curvedConnector3">
            <a:avLst>
              <a:gd name="adj1" fmla="val 67054"/>
            </a:avLst>
          </a:prstGeom>
          <a:ln w="28575">
            <a:solidFill>
              <a:srgbClr val="1D8D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Verbindingslijn: gekromd 44">
            <a:extLst>
              <a:ext uri="{FF2B5EF4-FFF2-40B4-BE49-F238E27FC236}">
                <a16:creationId xmlns:a16="http://schemas.microsoft.com/office/drawing/2014/main" id="{83C849AD-CD4D-49B5-98CE-56EFF2DD343D}"/>
              </a:ext>
            </a:extLst>
          </p:cNvPr>
          <p:cNvCxnSpPr>
            <a:cxnSpLocks/>
            <a:endCxn id="11" idx="2"/>
          </p:cNvCxnSpPr>
          <p:nvPr/>
        </p:nvCxnSpPr>
        <p:spPr>
          <a:xfrm rot="10800000">
            <a:off x="1587065" y="5229229"/>
            <a:ext cx="1910029" cy="566684"/>
          </a:xfrm>
          <a:prstGeom prst="curved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Verbindingslijn: gekromd 53">
            <a:extLst>
              <a:ext uri="{FF2B5EF4-FFF2-40B4-BE49-F238E27FC236}">
                <a16:creationId xmlns:a16="http://schemas.microsoft.com/office/drawing/2014/main" id="{457D8145-6B7B-45E0-9C28-267297434CBE}"/>
              </a:ext>
            </a:extLst>
          </p:cNvPr>
          <p:cNvCxnSpPr>
            <a:cxnSpLocks/>
          </p:cNvCxnSpPr>
          <p:nvPr/>
        </p:nvCxnSpPr>
        <p:spPr>
          <a:xfrm rot="10800000" flipH="1">
            <a:off x="8388320" y="5229229"/>
            <a:ext cx="1910029" cy="566684"/>
          </a:xfrm>
          <a:prstGeom prst="curvedConnector2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Afbeelding 55">
            <a:extLst>
              <a:ext uri="{FF2B5EF4-FFF2-40B4-BE49-F238E27FC236}">
                <a16:creationId xmlns:a16="http://schemas.microsoft.com/office/drawing/2014/main" id="{BCB0CC04-2B40-465D-BB6C-8F684DD626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10571122" y="1824226"/>
            <a:ext cx="1075289" cy="1075289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8C7EF62D-FA1E-40CA-B4C1-8A5303295F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543047" y="3615831"/>
            <a:ext cx="1157973" cy="1157973"/>
          </a:xfrm>
          <a:prstGeom prst="rect">
            <a:avLst/>
          </a:prstGeom>
        </p:spPr>
      </p:pic>
      <p:cxnSp>
        <p:nvCxnSpPr>
          <p:cNvPr id="61" name="Rechte verbindingslijn met pijl 60">
            <a:extLst>
              <a:ext uri="{FF2B5EF4-FFF2-40B4-BE49-F238E27FC236}">
                <a16:creationId xmlns:a16="http://schemas.microsoft.com/office/drawing/2014/main" id="{34739941-319C-4E94-92F6-015FC2036DB9}"/>
              </a:ext>
            </a:extLst>
          </p:cNvPr>
          <p:cNvCxnSpPr/>
          <p:nvPr/>
        </p:nvCxnSpPr>
        <p:spPr>
          <a:xfrm>
            <a:off x="4026461" y="2947481"/>
            <a:ext cx="180037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met pijl 61">
            <a:extLst>
              <a:ext uri="{FF2B5EF4-FFF2-40B4-BE49-F238E27FC236}">
                <a16:creationId xmlns:a16="http://schemas.microsoft.com/office/drawing/2014/main" id="{DFBDD16E-867E-457B-91F4-F6D09EF2CEB0}"/>
              </a:ext>
            </a:extLst>
          </p:cNvPr>
          <p:cNvCxnSpPr>
            <a:cxnSpLocks/>
          </p:cNvCxnSpPr>
          <p:nvPr/>
        </p:nvCxnSpPr>
        <p:spPr>
          <a:xfrm>
            <a:off x="4036490" y="3700450"/>
            <a:ext cx="5234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Rechte verbindingslijn met pijl 63">
            <a:extLst>
              <a:ext uri="{FF2B5EF4-FFF2-40B4-BE49-F238E27FC236}">
                <a16:creationId xmlns:a16="http://schemas.microsoft.com/office/drawing/2014/main" id="{7A0ABE7B-4956-427B-B54E-62D763693EF9}"/>
              </a:ext>
            </a:extLst>
          </p:cNvPr>
          <p:cNvCxnSpPr>
            <a:cxnSpLocks/>
          </p:cNvCxnSpPr>
          <p:nvPr/>
        </p:nvCxnSpPr>
        <p:spPr>
          <a:xfrm>
            <a:off x="5303348" y="3691743"/>
            <a:ext cx="5234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>
            <a:extLst>
              <a:ext uri="{FF2B5EF4-FFF2-40B4-BE49-F238E27FC236}">
                <a16:creationId xmlns:a16="http://schemas.microsoft.com/office/drawing/2014/main" id="{98BB2535-E18C-4AF0-836C-C287CD775DC9}"/>
              </a:ext>
            </a:extLst>
          </p:cNvPr>
          <p:cNvCxnSpPr>
            <a:cxnSpLocks/>
          </p:cNvCxnSpPr>
          <p:nvPr/>
        </p:nvCxnSpPr>
        <p:spPr>
          <a:xfrm>
            <a:off x="7699414" y="3719610"/>
            <a:ext cx="5234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met pijl 65">
            <a:extLst>
              <a:ext uri="{FF2B5EF4-FFF2-40B4-BE49-F238E27FC236}">
                <a16:creationId xmlns:a16="http://schemas.microsoft.com/office/drawing/2014/main" id="{E506BA45-BB40-4217-A1B8-CF5B08FDE859}"/>
              </a:ext>
            </a:extLst>
          </p:cNvPr>
          <p:cNvCxnSpPr>
            <a:cxnSpLocks/>
            <a:stCxn id="20" idx="3"/>
            <a:endCxn id="59" idx="1"/>
          </p:cNvCxnSpPr>
          <p:nvPr/>
        </p:nvCxnSpPr>
        <p:spPr>
          <a:xfrm>
            <a:off x="8956157" y="3701271"/>
            <a:ext cx="586890" cy="493547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Rechte verbindingslijn met pijl 70">
            <a:extLst>
              <a:ext uri="{FF2B5EF4-FFF2-40B4-BE49-F238E27FC236}">
                <a16:creationId xmlns:a16="http://schemas.microsoft.com/office/drawing/2014/main" id="{3E4EFB8C-7B99-45B4-A5C1-401486BD1EDC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685936" y="2367493"/>
            <a:ext cx="2042718" cy="345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3A42759D-21FF-40C6-BB4E-6280AE30B58D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685936" y="3126623"/>
            <a:ext cx="2063856" cy="320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B55760EB-5A3A-455E-A944-22DD0C9149C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49792" y="2730978"/>
            <a:ext cx="911437" cy="85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1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2574" y="1359036"/>
            <a:ext cx="7535436" cy="4464050"/>
          </a:xfrm>
          <a:prstGeom prst="rect">
            <a:avLst/>
          </a:prstGeom>
        </p:spPr>
      </p:pic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IoT</a:t>
            </a:r>
            <a:r>
              <a:rPr lang="nl-NL" dirty="0" smtClean="0"/>
              <a:t> onderdelen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92123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Elektronische systemen en </a:t>
            </a:r>
            <a:r>
              <a:rPr lang="nl-NL" dirty="0" err="1" smtClean="0"/>
              <a:t>IoT</a:t>
            </a:r>
            <a:r>
              <a:rPr lang="nl-NL" dirty="0" smtClean="0"/>
              <a:t> systemen</a:t>
            </a:r>
          </a:p>
          <a:p>
            <a:r>
              <a:rPr lang="nl-NL" b="1" dirty="0" smtClean="0"/>
              <a:t>Sensoren</a:t>
            </a:r>
          </a:p>
          <a:p>
            <a:pPr lvl="1"/>
            <a:r>
              <a:rPr lang="nl-NL" dirty="0" smtClean="0"/>
              <a:t>Classificatie</a:t>
            </a:r>
          </a:p>
          <a:p>
            <a:pPr lvl="1"/>
            <a:r>
              <a:rPr lang="nl-NL" dirty="0" smtClean="0"/>
              <a:t>Analoge sensoren</a:t>
            </a:r>
          </a:p>
          <a:p>
            <a:pPr lvl="2"/>
            <a:r>
              <a:rPr lang="nl-NL" dirty="0" err="1" smtClean="0"/>
              <a:t>Resistieve</a:t>
            </a:r>
            <a:r>
              <a:rPr lang="nl-NL" dirty="0" smtClean="0"/>
              <a:t> sensoren</a:t>
            </a:r>
          </a:p>
          <a:p>
            <a:pPr lvl="3"/>
            <a:r>
              <a:rPr lang="nl-NL" dirty="0" smtClean="0"/>
              <a:t>Werkingsprincipe</a:t>
            </a:r>
          </a:p>
          <a:p>
            <a:pPr lvl="3"/>
            <a:r>
              <a:rPr lang="nl-NL" dirty="0" smtClean="0"/>
              <a:t>Voorbeelden</a:t>
            </a:r>
          </a:p>
          <a:p>
            <a:pPr lvl="3"/>
            <a:r>
              <a:rPr lang="nl-NL" dirty="0" smtClean="0"/>
              <a:t>Uitlezen</a:t>
            </a:r>
          </a:p>
          <a:p>
            <a:pPr lvl="1"/>
            <a:r>
              <a:rPr lang="nl-NL" dirty="0" smtClean="0"/>
              <a:t>Digitale sensoren</a:t>
            </a:r>
          </a:p>
          <a:p>
            <a:pPr lvl="2"/>
            <a:r>
              <a:rPr lang="nl-NL" dirty="0" smtClean="0"/>
              <a:t>Vb. drukknoppen en schakelaars</a:t>
            </a:r>
          </a:p>
          <a:p>
            <a:r>
              <a:rPr lang="nl-NL" dirty="0" smtClean="0"/>
              <a:t>Actuatoren, vb. </a:t>
            </a:r>
            <a:r>
              <a:rPr lang="nl-NL" dirty="0" err="1" smtClean="0"/>
              <a:t>LEDs</a:t>
            </a:r>
            <a:endParaRPr lang="nl-NL" dirty="0" smtClean="0"/>
          </a:p>
          <a:p>
            <a:pPr lvl="1"/>
            <a:endParaRPr lang="nl-B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433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84" y="-141642"/>
            <a:ext cx="12385375" cy="7027026"/>
          </a:xfrm>
          <a:prstGeom prst="rect">
            <a:avLst/>
          </a:prstGeom>
        </p:spPr>
      </p:pic>
      <p:sp>
        <p:nvSpPr>
          <p:cNvPr id="2" name="TextBox 13"/>
          <p:cNvSpPr txBox="1"/>
          <p:nvPr/>
        </p:nvSpPr>
        <p:spPr>
          <a:xfrm>
            <a:off x="227348" y="117204"/>
            <a:ext cx="11521280" cy="5816977"/>
          </a:xfrm>
          <a:prstGeom prst="rect">
            <a:avLst/>
          </a:prstGeom>
          <a:noFill/>
          <a:effectLst>
            <a:glow rad="1244600">
              <a:srgbClr val="000000">
                <a:alpha val="7000"/>
              </a:srgbClr>
            </a:glo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GB" sz="6600" dirty="0" err="1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</a:rPr>
              <a:t>Sensoren</a:t>
            </a:r>
            <a:r>
              <a:rPr lang="en-GB" sz="66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</a:rPr>
              <a:t>:</a:t>
            </a:r>
          </a:p>
          <a:p>
            <a:pPr algn="ctr"/>
            <a:endParaRPr lang="en-GB" sz="8000" dirty="0">
              <a:ln w="3175">
                <a:solidFill>
                  <a:srgbClr val="000000">
                    <a:alpha val="88000"/>
                  </a:srgbClr>
                </a:solidFill>
              </a:ln>
              <a:solidFill>
                <a:srgbClr val="FFC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8000" dirty="0">
              <a:ln w="3175">
                <a:solidFill>
                  <a:srgbClr val="000000">
                    <a:alpha val="88000"/>
                  </a:srgbClr>
                </a:solidFill>
              </a:ln>
              <a:solidFill>
                <a:srgbClr val="FFC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endParaRPr lang="en-GB" sz="7200" dirty="0">
              <a:ln w="3175">
                <a:solidFill>
                  <a:srgbClr val="000000">
                    <a:alpha val="88000"/>
                  </a:srgbClr>
                </a:solidFill>
              </a:ln>
              <a:solidFill>
                <a:srgbClr val="FFC000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GB" sz="66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Hoe </a:t>
            </a:r>
            <a:r>
              <a:rPr lang="en-GB" sz="6600" dirty="0" err="1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kunnen</a:t>
            </a:r>
            <a:r>
              <a:rPr lang="en-GB" sz="66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6600" dirty="0" err="1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dingen</a:t>
            </a:r>
            <a:r>
              <a:rPr lang="en-GB" sz="66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GB" sz="6600" dirty="0" err="1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voelen</a:t>
            </a:r>
            <a:r>
              <a:rPr lang="en-GB" sz="6600" dirty="0">
                <a:ln w="3175">
                  <a:solidFill>
                    <a:srgbClr val="000000">
                      <a:alpha val="88000"/>
                    </a:srgbClr>
                  </a:solidFill>
                </a:ln>
                <a:solidFill>
                  <a:srgbClr val="FFC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002868-7F9F-4612-9775-993F2974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35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89" y="277342"/>
            <a:ext cx="8592863" cy="55633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Wat is </a:t>
            </a:r>
            <a:r>
              <a:rPr lang="en-US" sz="3200" dirty="0" err="1">
                <a:solidFill>
                  <a:schemeClr val="accent1"/>
                </a:solidFill>
              </a:rPr>
              <a:t>een</a:t>
            </a:r>
            <a:r>
              <a:rPr lang="en-US" sz="3200" dirty="0">
                <a:solidFill>
                  <a:schemeClr val="accent1"/>
                </a:solidFill>
              </a:rPr>
              <a:t> sensor?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2" y="1018762"/>
            <a:ext cx="11554140" cy="53625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BE" sz="2000" dirty="0"/>
              <a:t>Een </a:t>
            </a:r>
            <a:r>
              <a:rPr lang="nl-BE" sz="2000" dirty="0">
                <a:solidFill>
                  <a:srgbClr val="008000"/>
                </a:solidFill>
              </a:rPr>
              <a:t>sensor</a:t>
            </a:r>
            <a:r>
              <a:rPr lang="nl-BE" sz="2000" dirty="0"/>
              <a:t> is een apparaat dat een stimulus </a:t>
            </a:r>
            <a:r>
              <a:rPr lang="nl-BE" sz="2000" dirty="0">
                <a:solidFill>
                  <a:srgbClr val="C00000"/>
                </a:solidFill>
              </a:rPr>
              <a:t>s</a:t>
            </a:r>
            <a:r>
              <a:rPr lang="nl-BE" sz="2000" dirty="0"/>
              <a:t> ontvangt en antwoordt met een elektrisch signaal </a:t>
            </a:r>
            <a:r>
              <a:rPr lang="nl-BE" sz="2000" dirty="0">
                <a:solidFill>
                  <a:srgbClr val="339933"/>
                </a:solidFill>
              </a:rPr>
              <a:t>E</a:t>
            </a:r>
          </a:p>
          <a:p>
            <a:pPr marL="0" indent="0" algn="ctr">
              <a:buNone/>
            </a:pPr>
            <a:endParaRPr lang="nl-BE" sz="2000" dirty="0"/>
          </a:p>
          <a:p>
            <a:pPr marL="0" indent="0" algn="ctr">
              <a:buNone/>
            </a:pPr>
            <a:endParaRPr lang="nl-BE" sz="2000" dirty="0"/>
          </a:p>
          <a:p>
            <a:pPr marL="0" indent="0" algn="ctr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Stimulus kan zijn: </a:t>
            </a:r>
          </a:p>
          <a:p>
            <a:r>
              <a:rPr lang="nl-BE" sz="2000" dirty="0"/>
              <a:t>grootheid, bv geluid,</a:t>
            </a:r>
          </a:p>
          <a:p>
            <a:r>
              <a:rPr lang="nl-BE" sz="2000" dirty="0"/>
              <a:t>eigenschap - karakteristiek, bv kleur, </a:t>
            </a:r>
          </a:p>
          <a:p>
            <a:r>
              <a:rPr lang="nl-BE" sz="2000" dirty="0"/>
              <a:t>toestand, bv deur koelkast open/toe.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/>
              <a:t>Vaak samen vermeld met vriend: </a:t>
            </a:r>
          </a:p>
          <a:p>
            <a:pPr marL="360000" lvl="1" indent="0" algn="ctr">
              <a:buNone/>
            </a:pPr>
            <a:r>
              <a:rPr lang="nl-BE" sz="2000" dirty="0"/>
              <a:t>Een </a:t>
            </a:r>
            <a:r>
              <a:rPr lang="nl-BE" sz="2000" dirty="0">
                <a:solidFill>
                  <a:srgbClr val="008000"/>
                </a:solidFill>
              </a:rPr>
              <a:t>actuator</a:t>
            </a:r>
            <a:r>
              <a:rPr lang="nl-BE" sz="2000" dirty="0"/>
              <a:t> is een apparaat dat een elektrisch signaal ontvangt aan de ingang, </a:t>
            </a:r>
          </a:p>
          <a:p>
            <a:pPr marL="360000" lvl="1" indent="0" algn="ctr">
              <a:buNone/>
            </a:pPr>
            <a:r>
              <a:rPr lang="nl-BE" sz="2000" dirty="0"/>
              <a:t>en een fysisch signaal genereert als uitgang.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86144" y="1822253"/>
            <a:ext cx="1296144" cy="864096"/>
          </a:xfrm>
          <a:prstGeom prst="rect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sensor</a:t>
            </a:r>
          </a:p>
        </p:txBody>
      </p:sp>
      <p:cxnSp>
        <p:nvCxnSpPr>
          <p:cNvPr id="6" name="Curved Connector 5"/>
          <p:cNvCxnSpPr/>
          <p:nvPr/>
        </p:nvCxnSpPr>
        <p:spPr>
          <a:xfrm>
            <a:off x="4306024" y="1978969"/>
            <a:ext cx="1080120" cy="228724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6682288" y="2267001"/>
            <a:ext cx="1296144" cy="0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92431" y="2342279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000" dirty="0">
                <a:solidFill>
                  <a:srgbClr val="008000"/>
                </a:solidFill>
              </a:rPr>
              <a:t>elektrisch signaal 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5070" y="2241971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stimulus s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4F286B54-0789-40AE-ACFD-AB66B94E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004484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 Leuven" id="{BC384CAF-57B4-4083-BC3D-22218BF4A46A}" vid="{75672E21-F18C-4958-94B8-19E54344552B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1100</Words>
  <Application>Microsoft Office PowerPoint</Application>
  <PresentationFormat>Breedbeeld</PresentationFormat>
  <Paragraphs>357</Paragraphs>
  <Slides>37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Cambria Math</vt:lpstr>
      <vt:lpstr>Open Sans Light</vt:lpstr>
      <vt:lpstr>Symbol</vt:lpstr>
      <vt:lpstr>KU Leuven</vt:lpstr>
      <vt:lpstr>KU Leuven Sedes</vt:lpstr>
      <vt:lpstr>Elektronische systemen</vt:lpstr>
      <vt:lpstr>Inhoud</vt:lpstr>
      <vt:lpstr>Inhoud</vt:lpstr>
      <vt:lpstr>‘Raison d’être’ van elektronica: Elektronische Systemen</vt:lpstr>
      <vt:lpstr>Elektronische Systemen: typische anatomie en sub-systemen</vt:lpstr>
      <vt:lpstr>IoT onderdelen</vt:lpstr>
      <vt:lpstr>Inhoud</vt:lpstr>
      <vt:lpstr>PowerPoint-presentatie</vt:lpstr>
      <vt:lpstr>Wat is een sensor?</vt:lpstr>
      <vt:lpstr>Transfer-functie van een lineaire sensor:  illustratie van een lineaire, sensor</vt:lpstr>
      <vt:lpstr>Hoe kan men achterhalen wat een sensor hoort/ziet/meet?</vt:lpstr>
      <vt:lpstr>Inhoud</vt:lpstr>
      <vt:lpstr>Classificatie van sensoren: verschillende assen-gezichtspunten Grootheid/parameter - WAT ze meten</vt:lpstr>
      <vt:lpstr>Classificatie van sensoren: verschillende assen-gezichtspunt Werkingsprincipe - HOE ze meten</vt:lpstr>
      <vt:lpstr>Voorbeeld microfoon: Werkingsprincipe capacitief  </vt:lpstr>
      <vt:lpstr>Classificatie van sensoren: vanuit oogpunt of energie,  type uitgangssignaal, … </vt:lpstr>
      <vt:lpstr>analoge signalen  vs.      digitale signalen</vt:lpstr>
      <vt:lpstr>Inhoud</vt:lpstr>
      <vt:lpstr>Analoge sensoren genereren een analoog uitgangssignaal - enkele voorbeelden</vt:lpstr>
      <vt:lpstr>Inhoud</vt:lpstr>
      <vt:lpstr>Wetenschappelijke wetten: de basis van resistieve sensoren</vt:lpstr>
      <vt:lpstr>Voorbeelden van excellente geleiders, en een isolator</vt:lpstr>
      <vt:lpstr>Inhoud</vt:lpstr>
      <vt:lpstr>Resistieve sensoren al vele (!) jaren nuttig : rekstrookjes</vt:lpstr>
      <vt:lpstr>Licht sensor kan gerealiseerd worden door een photoresistor</vt:lpstr>
      <vt:lpstr>Potentiometer: een variabele weerstandsmeter kan ingezet worden als sensor</vt:lpstr>
      <vt:lpstr>Vocht-gevoelige weerstanden zijn de basis voor ‘hygristors’</vt:lpstr>
      <vt:lpstr>Inhoud</vt:lpstr>
      <vt:lpstr>Resistieve sensoren uitlezen in de praktijk: mogelijk met een spanningsdeler en wet van Ohm</vt:lpstr>
      <vt:lpstr>Resistieve sensoren uitlezen in de praktijk:  mogelijk met een relatieve meting/wheatstone brug </vt:lpstr>
      <vt:lpstr>Inhoud</vt:lpstr>
      <vt:lpstr>Digitale sensoren: nomenclatuur</vt:lpstr>
      <vt:lpstr>Schakelaars en drukknoppen: elementaire binaire sensoren</vt:lpstr>
      <vt:lpstr>Interface circuit met ideale schakelaars</vt:lpstr>
      <vt:lpstr>Inhoud</vt:lpstr>
      <vt:lpstr>LEDs: bron van verlichting en indicator-lichtjes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2021-08-25T14:31:15Z</dcterms:modified>
</cp:coreProperties>
</file>